
<file path=[Content_Types].xml><?xml version="1.0" encoding="utf-8"?>
<Types xmlns="http://schemas.openxmlformats.org/package/2006/content-types">
  <Default Extension="png" ContentType="image/png"/>
  <Default Extension="tiff" ContentType="image/tiff"/>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6" r:id="rId3"/>
    <p:sldId id="393" r:id="rId5"/>
    <p:sldId id="394" r:id="rId6"/>
    <p:sldId id="438" r:id="rId7"/>
    <p:sldId id="396" r:id="rId8"/>
    <p:sldId id="440" r:id="rId9"/>
    <p:sldId id="395" r:id="rId10"/>
    <p:sldId id="299" r:id="rId11"/>
    <p:sldId id="300" r:id="rId12"/>
    <p:sldId id="301" r:id="rId13"/>
    <p:sldId id="313" r:id="rId14"/>
    <p:sldId id="302" r:id="rId15"/>
    <p:sldId id="303" r:id="rId16"/>
    <p:sldId id="310" r:id="rId17"/>
    <p:sldId id="397" r:id="rId18"/>
    <p:sldId id="398" r:id="rId19"/>
    <p:sldId id="400" r:id="rId20"/>
    <p:sldId id="401" r:id="rId21"/>
    <p:sldId id="354" r:id="rId22"/>
    <p:sldId id="355" r:id="rId23"/>
    <p:sldId id="356" r:id="rId24"/>
    <p:sldId id="361" r:id="rId25"/>
    <p:sldId id="362" r:id="rId26"/>
    <p:sldId id="363" r:id="rId27"/>
    <p:sldId id="364" r:id="rId28"/>
    <p:sldId id="402" r:id="rId29"/>
    <p:sldId id="403" r:id="rId30"/>
    <p:sldId id="365" r:id="rId31"/>
    <p:sldId id="366" r:id="rId32"/>
    <p:sldId id="367" r:id="rId33"/>
    <p:sldId id="368" r:id="rId34"/>
    <p:sldId id="369" r:id="rId35"/>
    <p:sldId id="370" r:id="rId36"/>
    <p:sldId id="371" r:id="rId37"/>
    <p:sldId id="372" r:id="rId38"/>
    <p:sldId id="378" r:id="rId39"/>
    <p:sldId id="373" r:id="rId40"/>
    <p:sldId id="374" r:id="rId41"/>
    <p:sldId id="375" r:id="rId42"/>
    <p:sldId id="376" r:id="rId43"/>
    <p:sldId id="377" r:id="rId44"/>
    <p:sldId id="399" r:id="rId45"/>
    <p:sldId id="357" r:id="rId46"/>
    <p:sldId id="358" r:id="rId47"/>
    <p:sldId id="359" r:id="rId48"/>
    <p:sldId id="360" r:id="rId49"/>
    <p:sldId id="323"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FA6"/>
    <a:srgbClr val="CBFFC7"/>
    <a:srgbClr val="3605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30" autoAdjust="0"/>
    <p:restoredTop sz="87322" autoAdjust="0"/>
  </p:normalViewPr>
  <p:slideViewPr>
    <p:cSldViewPr snapToGrid="0">
      <p:cViewPr varScale="1">
        <p:scale>
          <a:sx n="94" d="100"/>
          <a:sy n="94" d="100"/>
        </p:scale>
        <p:origin x="2224" y="192"/>
      </p:cViewPr>
      <p:guideLst>
        <p:guide orient="horz" pos="2160"/>
        <p:guide pos="291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paper showed that </a:t>
            </a:r>
            <a:r>
              <a:rPr lang="en-US" dirty="0" err="1"/>
              <a:t>DiscoGAN</a:t>
            </a:r>
            <a:r>
              <a:rPr lang="en-US" dirty="0"/>
              <a:t> sometimes was essentially counting pixels to match (e.g., the blue shoe)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err="1"/>
              <a:t>DiscoGAN</a:t>
            </a:r>
            <a:r>
              <a:rPr lang="en-US" dirty="0"/>
              <a:t> hopes</a:t>
            </a:r>
            <a:r>
              <a:rPr lang="en-US" baseline="0" dirty="0"/>
              <a:t> that if you’re regenerating a 3, then the middle layer should look like a 3 too. But nothing directly enforces that. By adding a correspondence loss, this forces them to be the same.</a:t>
            </a: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r>
              <a:rPr lang="en-US" baseline="0" dirty="0"/>
              <a:t>Example: </a:t>
            </a:r>
            <a:r>
              <a:rPr lang="en-US" baseline="0" dirty="0" err="1"/>
              <a:t>CyTOF</a:t>
            </a:r>
            <a:r>
              <a:rPr lang="en-US" baseline="0" dirty="0"/>
              <a:t> with shared channels. Force the shared channels to match each other.</a:t>
            </a:r>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Correspondence</a:t>
            </a:r>
            <a:r>
              <a:rPr lang="en-US" baseline="0" dirty="0"/>
              <a:t> in this case was a semi-supervised approach where a single pair of samples was given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a:t>
            </a:r>
            <a:r>
              <a:rPr lang="en-US" baseline="0" dirty="0"/>
              <a:t> is a good metric, but it does not work for the same reason that density estimates do not work. It is “distracted” by the round dense spot in the data. Change the line from sigmoid</a:t>
            </a:r>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a:t>
            </a:r>
            <a:r>
              <a:rPr lang="en-US" baseline="0" dirty="0"/>
              <a:t> paired example, need a black and white image and a colored image to learn how to color a black and white image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architecture of each of these are only mappings (not </a:t>
            </a:r>
            <a:r>
              <a:rPr lang="en-US" dirty="0" err="1"/>
              <a:t>autoencoders</a:t>
            </a:r>
            <a:r>
              <a:rPr lang="en-US" dirty="0"/>
              <a:t> although they kind of look like it).</a:t>
            </a:r>
            <a:endParaRPr lang="en-US" dirty="0"/>
          </a:p>
          <a:p>
            <a:endParaRPr lang="en-US" dirty="0"/>
          </a:p>
          <a:p>
            <a:r>
              <a:rPr lang="en-US" dirty="0"/>
              <a:t>This idea was nice, but the results weren’t very good. You would get someone</a:t>
            </a:r>
            <a:r>
              <a:rPr lang="en-US" baseline="0" dirty="0"/>
              <a:t> with black hair, but it didn’t look like the person in the original image.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ctrTitle"/>
          </p:nvPr>
        </p:nvSpPr>
        <p:spPr>
          <a:xfrm>
            <a:off x="661506" y="1122363"/>
            <a:ext cx="7772400" cy="1806031"/>
          </a:xfrm>
        </p:spPr>
        <p:txBody>
          <a:bodyPr anchor="ctr"/>
          <a:lstStyle>
            <a:lvl1pPr algn="ctr">
              <a:defRPr sz="6000">
                <a:solidFill>
                  <a:schemeClr val="tx1"/>
                </a:solidFill>
              </a:defRPr>
            </a:lvl1pPr>
          </a:lstStyle>
          <a:p>
            <a:r>
              <a:rPr lang="en-US" dirty="0"/>
              <a:t>Click to edit Master title style</a:t>
            </a:r>
            <a:endParaRPr lang="en-US" dirty="0"/>
          </a:p>
        </p:txBody>
      </p:sp>
      <p:sp>
        <p:nvSpPr>
          <p:cNvPr id="11" name="Footer Placeholder 4"/>
          <p:cNvSpPr txBox="1"/>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3"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title"/>
          </p:nvPr>
        </p:nvSpPr>
        <p:spPr>
          <a:xfrm>
            <a:off x="0" y="0"/>
            <a:ext cx="8391644" cy="798991"/>
          </a:xfrm>
        </p:spPr>
        <p:txBody>
          <a:bodyPr/>
          <a:lstStyle>
            <a:lvl1pPr>
              <a:defRPr>
                <a:solidFill>
                  <a:schemeClr val="tx1"/>
                </a:solidFill>
              </a:defRPr>
            </a:lvl1pPr>
          </a:lstStyle>
          <a:p>
            <a:r>
              <a:rPr lang="en-US" dirty="0"/>
              <a:t>Click to edit Master title style</a:t>
            </a:r>
            <a:endParaRPr lang="en-US" dirty="0"/>
          </a:p>
        </p:txBody>
      </p:sp>
      <p:sp>
        <p:nvSpPr>
          <p:cNvPr id="9" name="Footer Placeholder 4"/>
          <p:cNvSpPr txBox="1"/>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sp>
        <p:nvSpPr>
          <p:cNvPr id="15" name="Footer Placeholder 4"/>
          <p:cNvSpPr txBox="1"/>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Autoencoders</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title"/>
          </p:nvPr>
        </p:nvSpPr>
        <p:spPr>
          <a:xfrm>
            <a:off x="491366" y="1361355"/>
            <a:ext cx="7886700" cy="1589777"/>
          </a:xfrm>
        </p:spPr>
        <p:txBody>
          <a:bodyPr anchor="b"/>
          <a:lstStyle>
            <a:lvl1pPr>
              <a:defRPr sz="6000">
                <a:solidFill>
                  <a:schemeClr val="tx1"/>
                </a:solidFill>
              </a:defRPr>
            </a:lvl1pPr>
          </a:lstStyle>
          <a:p>
            <a:r>
              <a:rPr lang="en-US" dirty="0"/>
              <a:t>Click to edit Master title style</a:t>
            </a:r>
            <a:endParaRPr lang="en-US" dirty="0"/>
          </a:p>
        </p:txBody>
      </p:sp>
      <p:sp>
        <p:nvSpPr>
          <p:cNvPr id="10" name="Footer Placeholder 4"/>
          <p:cNvSpPr txBox="1"/>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2"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sp>
        <p:nvSpPr>
          <p:cNvPr id="13" name="Footer Placeholder 4"/>
          <p:cNvSpPr txBox="1"/>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Autoencoders</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5E12AB4-83B7-4D7E-B543-6568140ABEE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image" Target="../media/image9.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arxiv.org/abs/1902.09631" TargetMode="External"/><Relationship Id="rId2" Type="http://schemas.openxmlformats.org/officeDocument/2006/relationships/hyperlink" Target="http://proceedings.mlr.press/v80/amodio18a.html" TargetMode="External"/><Relationship Id="rId1" Type="http://schemas.openxmlformats.org/officeDocument/2006/relationships/hyperlink" Target="https://arxiv.org/abs/1703.0519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image" Target="../media/image9.em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506" y="1147763"/>
            <a:ext cx="7772400" cy="1806031"/>
          </a:xfrm>
        </p:spPr>
        <p:txBody>
          <a:bodyPr anchor="ctr">
            <a:normAutofit/>
          </a:bodyPr>
          <a:lstStyle/>
          <a:p>
            <a:r>
              <a:rPr lang="en-US" sz="4800" dirty="0"/>
              <a:t>Lecture 13:GANS Variants</a:t>
            </a:r>
            <a:endParaRPr lang="en-US" sz="4800" dirty="0"/>
          </a:p>
        </p:txBody>
      </p:sp>
      <p:sp>
        <p:nvSpPr>
          <p:cNvPr id="3" name="Subtitle 2"/>
          <p:cNvSpPr>
            <a:spLocks noGrp="1"/>
          </p:cNvSpPr>
          <p:nvPr>
            <p:ph type="subTitle" idx="1"/>
          </p:nvPr>
        </p:nvSpPr>
        <p:spPr>
          <a:xfrm>
            <a:off x="1118706" y="4046234"/>
            <a:ext cx="6858000" cy="1327039"/>
          </a:xfrm>
        </p:spPr>
        <p:txBody>
          <a:bodyPr>
            <a:normAutofit lnSpcReduction="10000"/>
          </a:bodyPr>
          <a:lstStyle/>
          <a:p>
            <a:endParaRPr lang="en-US" dirty="0"/>
          </a:p>
          <a:p>
            <a:r>
              <a:rPr lang="en-US" dirty="0"/>
              <a:t>CPSC/AMTH 452/552</a:t>
            </a:r>
            <a:endParaRPr lang="en-US" dirty="0"/>
          </a:p>
          <a:p>
            <a:r>
              <a:rPr lang="en-US"/>
              <a:t>CBB </a:t>
            </a:r>
            <a:r>
              <a:rPr lang="en-US" dirty="0"/>
              <a:t>663</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Mutual Information</a:t>
            </a:r>
            <a:endParaRPr lang="en-US" dirty="0"/>
          </a:p>
        </p:txBody>
      </p:sp>
      <p:sp>
        <p:nvSpPr>
          <p:cNvPr id="2" name="TextBox 1"/>
          <p:cNvSpPr txBox="1"/>
          <p:nvPr/>
        </p:nvSpPr>
        <p:spPr>
          <a:xfrm>
            <a:off x="520700" y="5422900"/>
            <a:ext cx="6009127" cy="461665"/>
          </a:xfrm>
          <a:prstGeom prst="rect">
            <a:avLst/>
          </a:prstGeom>
          <a:noFill/>
        </p:spPr>
        <p:txBody>
          <a:bodyPr wrap="none" rtlCol="0">
            <a:spAutoFit/>
          </a:bodyPr>
          <a:lstStyle/>
          <a:p>
            <a:r>
              <a:rPr lang="en-US" sz="2400" dirty="0">
                <a:latin typeface="Tahoma" panose="020B0604030504040204"/>
                <a:cs typeface="Tahoma" panose="020B0604030504040204"/>
              </a:rPr>
              <a:t>Mutual Information: I(X,Y) = H(Y) –H(Y|X)</a:t>
            </a:r>
            <a:endParaRPr lang="en-US" dirty="0"/>
          </a:p>
        </p:txBody>
      </p:sp>
      <p:pic>
        <p:nvPicPr>
          <p:cNvPr id="3" name="Picture 2"/>
          <p:cNvPicPr>
            <a:picLocks noChangeAspect="1"/>
          </p:cNvPicPr>
          <p:nvPr/>
        </p:nvPicPr>
        <p:blipFill>
          <a:blip r:embed="rId1"/>
          <a:stretch>
            <a:fillRect/>
          </a:stretch>
        </p:blipFill>
        <p:spPr>
          <a:xfrm>
            <a:off x="0" y="1422400"/>
            <a:ext cx="3586265" cy="3165530"/>
          </a:xfrm>
          <a:prstGeom prst="rect">
            <a:avLst/>
          </a:prstGeom>
        </p:spPr>
      </p:pic>
      <p:pic>
        <p:nvPicPr>
          <p:cNvPr id="7" name="Picture 6"/>
          <p:cNvPicPr>
            <a:picLocks noChangeAspect="1"/>
          </p:cNvPicPr>
          <p:nvPr/>
        </p:nvPicPr>
        <p:blipFill>
          <a:blip r:embed="rId2"/>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endParaRPr lang="en-US" dirty="0"/>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endParaRPr lang="en-US" dirty="0"/>
          </a:p>
          <a:p>
            <a:r>
              <a:rPr lang="en-US" dirty="0"/>
              <a:t>in X-Slice </a:t>
            </a:r>
            <a:endParaRPr lang="en-US" dirty="0"/>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endParaRPr lang="en-US" dirty="0"/>
          </a:p>
        </p:txBody>
      </p:sp>
      <p:pic>
        <p:nvPicPr>
          <p:cNvPr id="15" name="Picture 14" descr="outlin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9" y="1"/>
            <a:ext cx="1016000" cy="1016000"/>
          </a:xfrm>
          <a:prstGeom prst="rect">
            <a:avLst/>
          </a:prstGeom>
        </p:spPr>
      </p:pic>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and Mutual Information</a:t>
            </a:r>
            <a:endParaRPr lang="en-US" dirty="0"/>
          </a:p>
        </p:txBody>
      </p:sp>
      <p:pic>
        <p:nvPicPr>
          <p:cNvPr id="4" name="Picture 3"/>
          <p:cNvPicPr>
            <a:picLocks noChangeAspect="1"/>
          </p:cNvPicPr>
          <p:nvPr/>
        </p:nvPicPr>
        <p:blipFill>
          <a:blip r:embed="rId1"/>
          <a:stretch>
            <a:fillRect/>
          </a:stretch>
        </p:blipFill>
        <p:spPr>
          <a:xfrm>
            <a:off x="1549400" y="2032000"/>
            <a:ext cx="6032500" cy="2794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 Computation</a:t>
            </a:r>
            <a:endParaRPr lang="en-US" dirty="0"/>
          </a:p>
        </p:txBody>
      </p:sp>
      <p:sp>
        <p:nvSpPr>
          <p:cNvPr id="4" name="Slide Number Placeholder 3"/>
          <p:cNvSpPr>
            <a:spLocks noGrp="1"/>
          </p:cNvSpPr>
          <p:nvPr>
            <p:ph type="sldNum" sz="quarter" idx="12"/>
          </p:nvPr>
        </p:nvSpPr>
        <p:spPr/>
        <p:txBody>
          <a:bodyPr/>
          <a:lstStyle/>
          <a:p>
            <a:fld id="{9349540F-9D07-134F-A0E3-DBC5CF321767}" type="slidenum">
              <a:rPr lang="en-US" smtClean="0"/>
            </a:fld>
            <a:endParaRPr lang="en-US"/>
          </a:p>
        </p:txBody>
      </p:sp>
      <p:pic>
        <p:nvPicPr>
          <p:cNvPr id="5" name="Picture 4"/>
          <p:cNvPicPr>
            <a:picLocks noChangeAspect="1"/>
          </p:cNvPicPr>
          <p:nvPr/>
        </p:nvPicPr>
        <p:blipFill>
          <a:blip r:embed="rId1"/>
          <a:stretch>
            <a:fillRect/>
          </a:stretch>
        </p:blipFill>
        <p:spPr>
          <a:xfrm>
            <a:off x="0" y="1820334"/>
            <a:ext cx="9144000" cy="38602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l"/>
            <a:r>
              <a:rPr lang="en-US" dirty="0"/>
              <a:t>Trends with High and Low MI</a:t>
            </a:r>
            <a:endParaRPr lang="en-US" dirty="0"/>
          </a:p>
        </p:txBody>
      </p:sp>
      <p:sp>
        <p:nvSpPr>
          <p:cNvPr id="4" name="Rectangle 3"/>
          <p:cNvSpPr/>
          <p:nvPr/>
        </p:nvSpPr>
        <p:spPr>
          <a:xfrm>
            <a:off x="663077"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63077" y="3255978"/>
            <a:ext cx="145667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267886"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flipH="1" flipV="1">
            <a:off x="3246096" y="3081789"/>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16200000" flipH="1">
            <a:off x="34202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flipH="1" flipV="1">
            <a:off x="35726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25086" y="3059999"/>
            <a:ext cx="202123"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flipH="1" flipV="1">
            <a:off x="3905419" y="3081788"/>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40796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flipV="1">
            <a:off x="42320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384409" y="3059998"/>
            <a:ext cx="354523"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15477" y="4907966"/>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15476" y="6043008"/>
            <a:ext cx="426517"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311913" y="2915478"/>
            <a:ext cx="876149" cy="369332"/>
          </a:xfrm>
          <a:prstGeom prst="rect">
            <a:avLst/>
          </a:prstGeom>
          <a:noFill/>
          <a:ln>
            <a:solidFill>
              <a:srgbClr val="FF0000"/>
            </a:solidFill>
          </a:ln>
        </p:spPr>
        <p:txBody>
          <a:bodyPr wrap="none" rtlCol="0">
            <a:spAutoFit/>
          </a:bodyPr>
          <a:lstStyle/>
          <a:p>
            <a:r>
              <a:rPr lang="en-US" dirty="0"/>
              <a:t>Low MI</a:t>
            </a:r>
            <a:endParaRPr lang="en-US" dirty="0"/>
          </a:p>
        </p:txBody>
      </p:sp>
      <p:sp>
        <p:nvSpPr>
          <p:cNvPr id="18" name="TextBox 17"/>
          <p:cNvSpPr txBox="1"/>
          <p:nvPr/>
        </p:nvSpPr>
        <p:spPr>
          <a:xfrm>
            <a:off x="5311913" y="5078124"/>
            <a:ext cx="919092" cy="369332"/>
          </a:xfrm>
          <a:prstGeom prst="rect">
            <a:avLst/>
          </a:prstGeom>
          <a:noFill/>
          <a:ln>
            <a:solidFill>
              <a:srgbClr val="FF0000"/>
            </a:solidFill>
          </a:ln>
        </p:spPr>
        <p:txBody>
          <a:bodyPr wrap="none" rtlCol="0">
            <a:spAutoFit/>
          </a:bodyPr>
          <a:lstStyle/>
          <a:p>
            <a:r>
              <a:rPr lang="en-US" dirty="0"/>
              <a:t>High MI</a:t>
            </a:r>
            <a:endParaRPr lang="en-US" dirty="0"/>
          </a:p>
        </p:txBody>
      </p:sp>
      <p:cxnSp>
        <p:nvCxnSpPr>
          <p:cNvPr id="21" name="Straight Connector 20"/>
          <p:cNvCxnSpPr/>
          <p:nvPr/>
        </p:nvCxnSpPr>
        <p:spPr>
          <a:xfrm rot="5400000" flipH="1" flipV="1">
            <a:off x="1157475" y="5530386"/>
            <a:ext cx="595552" cy="4265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68512" y="5445868"/>
            <a:ext cx="603635" cy="1588"/>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267886" y="4953670"/>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3420286" y="6090300"/>
            <a:ext cx="274116" cy="1557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3609884" y="5576090"/>
            <a:ext cx="595552" cy="426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120921" y="4953670"/>
            <a:ext cx="603635" cy="537902"/>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a:t>
            </a:r>
            <a:endParaRPr lang="en-US" dirty="0"/>
          </a:p>
        </p:txBody>
      </p:sp>
      <p:sp>
        <p:nvSpPr>
          <p:cNvPr id="3" name="Content Placeholder 2"/>
          <p:cNvSpPr>
            <a:spLocks noGrp="1"/>
          </p:cNvSpPr>
          <p:nvPr>
            <p:ph idx="1"/>
          </p:nvPr>
        </p:nvSpPr>
        <p:spPr/>
        <p:txBody>
          <a:bodyPr/>
          <a:lstStyle/>
          <a:p>
            <a:r>
              <a:rPr lang="en-US" dirty="0"/>
              <a:t>Compares joint to marginal distributions</a:t>
            </a:r>
            <a:endParaRPr lang="en-US" dirty="0"/>
          </a:p>
          <a:p>
            <a:endParaRPr lang="en-US" dirty="0"/>
          </a:p>
          <a:p>
            <a:endParaRPr lang="en-US" dirty="0"/>
          </a:p>
          <a:p>
            <a:r>
              <a:rPr lang="en-US" dirty="0"/>
              <a:t>What is the difference in entropy between joint and product of </a:t>
            </a:r>
            <a:r>
              <a:rPr lang="en-US" dirty="0" err="1"/>
              <a:t>marginals</a:t>
            </a:r>
            <a:r>
              <a:rPr lang="en-US" dirty="0"/>
              <a:t> ?</a:t>
            </a:r>
            <a:endParaRPr lang="en-US" dirty="0"/>
          </a:p>
        </p:txBody>
      </p:sp>
      <p:pic>
        <p:nvPicPr>
          <p:cNvPr id="5" name="Picture 4"/>
          <p:cNvPicPr>
            <a:picLocks noChangeAspect="1"/>
          </p:cNvPicPr>
          <p:nvPr/>
        </p:nvPicPr>
        <p:blipFill>
          <a:blip r:embed="rId1"/>
          <a:stretch>
            <a:fillRect/>
          </a:stretch>
        </p:blipFill>
        <p:spPr>
          <a:xfrm>
            <a:off x="1336836" y="1563770"/>
            <a:ext cx="4203700" cy="876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Info GAN tries to provide a naturally disentangled latent code to do this </a:t>
            </a:r>
            <a:endParaRPr lang="en-US" dirty="0"/>
          </a:p>
          <a:p>
            <a:r>
              <a:rPr lang="en-US" dirty="0"/>
              <a:t>In other words it tries to make the knobs separated from the start </a:t>
            </a:r>
            <a:endParaRPr lang="en-US" dirty="0"/>
          </a:p>
        </p:txBody>
      </p:sp>
      <p:sp>
        <p:nvSpPr>
          <p:cNvPr id="3" name="Title 2"/>
          <p:cNvSpPr>
            <a:spLocks noGrp="1"/>
          </p:cNvSpPr>
          <p:nvPr>
            <p:ph type="title"/>
          </p:nvPr>
        </p:nvSpPr>
        <p:spPr/>
        <p:txBody>
          <a:bodyPr/>
          <a:lstStyle/>
          <a:p>
            <a:r>
              <a:rPr lang="en-US" dirty="0" err="1"/>
              <a:t>InfoGAN</a:t>
            </a:r>
            <a:endParaRPr lang="en-US" dirty="0"/>
          </a:p>
        </p:txBody>
      </p:sp>
      <p:pic>
        <p:nvPicPr>
          <p:cNvPr id="4" name="Picture 3"/>
          <p:cNvPicPr>
            <a:picLocks noChangeAspect="1"/>
          </p:cNvPicPr>
          <p:nvPr/>
        </p:nvPicPr>
        <p:blipFill>
          <a:blip r:embed="rId1"/>
          <a:stretch>
            <a:fillRect/>
          </a:stretch>
        </p:blipFill>
        <p:spPr>
          <a:xfrm>
            <a:off x="76200" y="2909024"/>
            <a:ext cx="8953500" cy="2984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Mutual Information Term </a:t>
            </a:r>
            <a:endParaRPr lang="en-US" dirty="0"/>
          </a:p>
        </p:txBody>
      </p:sp>
      <p:pic>
        <p:nvPicPr>
          <p:cNvPr id="4" name="Picture 3"/>
          <p:cNvPicPr>
            <a:picLocks noChangeAspect="1"/>
          </p:cNvPicPr>
          <p:nvPr/>
        </p:nvPicPr>
        <p:blipFill>
          <a:blip r:embed="rId1"/>
          <a:stretch>
            <a:fillRect/>
          </a:stretch>
        </p:blipFill>
        <p:spPr>
          <a:xfrm>
            <a:off x="1408172" y="1524963"/>
            <a:ext cx="5575300" cy="914400"/>
          </a:xfrm>
          <a:prstGeom prst="rect">
            <a:avLst/>
          </a:prstGeom>
        </p:spPr>
      </p:pic>
      <p:pic>
        <p:nvPicPr>
          <p:cNvPr id="5" name="Picture 4"/>
          <p:cNvPicPr>
            <a:picLocks noChangeAspect="1"/>
          </p:cNvPicPr>
          <p:nvPr/>
        </p:nvPicPr>
        <p:blipFill>
          <a:blip r:embed="rId2"/>
          <a:stretch>
            <a:fillRect/>
          </a:stretch>
        </p:blipFill>
        <p:spPr>
          <a:xfrm>
            <a:off x="76200" y="3429000"/>
            <a:ext cx="8991600" cy="2692400"/>
          </a:xfrm>
          <a:prstGeom prst="rect">
            <a:avLst/>
          </a:prstGeom>
        </p:spPr>
      </p:pic>
      <p:sp>
        <p:nvSpPr>
          <p:cNvPr id="6" name="TextBox 5"/>
          <p:cNvSpPr txBox="1"/>
          <p:nvPr/>
        </p:nvSpPr>
        <p:spPr>
          <a:xfrm>
            <a:off x="324091" y="2870522"/>
            <a:ext cx="2044855" cy="369332"/>
          </a:xfrm>
          <a:prstGeom prst="rect">
            <a:avLst/>
          </a:prstGeom>
          <a:noFill/>
        </p:spPr>
        <p:txBody>
          <a:bodyPr wrap="none" rtlCol="0">
            <a:spAutoFit/>
          </a:bodyPr>
          <a:lstStyle/>
          <a:p>
            <a:r>
              <a:rPr lang="en-US" dirty="0"/>
              <a:t>Actual Architecture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Knob at work </a:t>
            </a:r>
            <a:endParaRPr lang="en-US" dirty="0"/>
          </a:p>
        </p:txBody>
      </p:sp>
      <p:pic>
        <p:nvPicPr>
          <p:cNvPr id="4" name="Picture 3"/>
          <p:cNvPicPr>
            <a:picLocks noChangeAspect="1"/>
          </p:cNvPicPr>
          <p:nvPr/>
        </p:nvPicPr>
        <p:blipFill>
          <a:blip r:embed="rId1"/>
          <a:stretch>
            <a:fillRect/>
          </a:stretch>
        </p:blipFill>
        <p:spPr>
          <a:xfrm>
            <a:off x="279400" y="774700"/>
            <a:ext cx="8585200" cy="5308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Face Angles </a:t>
            </a:r>
            <a:endParaRPr lang="en-US" dirty="0"/>
          </a:p>
        </p:txBody>
      </p:sp>
      <p:pic>
        <p:nvPicPr>
          <p:cNvPr id="4" name="Picture 3"/>
          <p:cNvPicPr>
            <a:picLocks noChangeAspect="1"/>
          </p:cNvPicPr>
          <p:nvPr/>
        </p:nvPicPr>
        <p:blipFill>
          <a:blip r:embed="rId1"/>
          <a:stretch>
            <a:fillRect/>
          </a:stretch>
        </p:blipFill>
        <p:spPr>
          <a:xfrm>
            <a:off x="355600" y="800100"/>
            <a:ext cx="8432800" cy="5257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GANs take noise z and turn it into our data x</a:t>
            </a:r>
            <a:endParaRPr lang="en-US" dirty="0"/>
          </a:p>
          <a:p>
            <a:r>
              <a:rPr lang="en-US" dirty="0"/>
              <a:t>Great! But what if we want to control it?</a:t>
            </a:r>
            <a:endParaRPr lang="en-US" dirty="0"/>
          </a:p>
          <a:p>
            <a:pPr lvl="1"/>
            <a:r>
              <a:rPr lang="en-US" dirty="0"/>
              <a:t>“It generated </a:t>
            </a:r>
            <a:r>
              <a:rPr lang="en-US" b="1" i="1" dirty="0"/>
              <a:t>another</a:t>
            </a:r>
            <a:r>
              <a:rPr lang="en-US" dirty="0"/>
              <a:t> image of a 3? I wanted a 7 this time!”</a:t>
            </a:r>
            <a:endParaRPr lang="en-US" dirty="0"/>
          </a:p>
          <a:p>
            <a:r>
              <a:rPr lang="en-US" dirty="0"/>
              <a:t>Conditional GANs:</a:t>
            </a:r>
            <a:endParaRPr lang="en-US" dirty="0"/>
          </a:p>
          <a:p>
            <a:pPr lvl="1"/>
            <a:r>
              <a:rPr lang="en-US" dirty="0"/>
              <a:t>If we have labels, we want to teach it to generate not just any x, but an x of a particular label when given some noise z</a:t>
            </a:r>
            <a:endParaRPr lang="en-US" dirty="0"/>
          </a:p>
        </p:txBody>
      </p:sp>
      <p:sp>
        <p:nvSpPr>
          <p:cNvPr id="3" name="Title 2"/>
          <p:cNvSpPr>
            <a:spLocks noGrp="1"/>
          </p:cNvSpPr>
          <p:nvPr>
            <p:ph type="title"/>
          </p:nvPr>
        </p:nvSpPr>
        <p:spPr/>
        <p:txBody>
          <a:bodyPr/>
          <a:lstStyle/>
          <a:p>
            <a:r>
              <a:rPr lang="en-US" dirty="0"/>
              <a:t>Conditional GANs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Generative Adversarial Network</a:t>
            </a:r>
            <a:endParaRPr lang="en-US" dirty="0"/>
          </a:p>
        </p:txBody>
      </p:sp>
      <p:pic>
        <p:nvPicPr>
          <p:cNvPr id="4" name="Picture 3"/>
          <p:cNvPicPr>
            <a:picLocks noChangeAspect="1"/>
          </p:cNvPicPr>
          <p:nvPr/>
        </p:nvPicPr>
        <p:blipFill>
          <a:blip r:embed="rId1"/>
          <a:stretch>
            <a:fillRect/>
          </a:stretch>
        </p:blipFill>
        <p:spPr>
          <a:xfrm>
            <a:off x="317500" y="1155700"/>
            <a:ext cx="8509000" cy="4546600"/>
          </a:xfrm>
          <a:prstGeom prst="rect">
            <a:avLst/>
          </a:prstGeom>
        </p:spPr>
      </p:pic>
      <p:sp>
        <p:nvSpPr>
          <p:cNvPr id="5" name="TextBox 4"/>
          <p:cNvSpPr txBox="1"/>
          <p:nvPr/>
        </p:nvSpPr>
        <p:spPr>
          <a:xfrm flipH="1">
            <a:off x="536785" y="5702300"/>
            <a:ext cx="6033347" cy="523220"/>
          </a:xfrm>
          <a:prstGeom prst="rect">
            <a:avLst/>
          </a:prstGeom>
          <a:noFill/>
        </p:spPr>
        <p:txBody>
          <a:bodyPr wrap="square" rtlCol="0">
            <a:spAutoFit/>
          </a:bodyPr>
          <a:lstStyle/>
          <a:p>
            <a:r>
              <a:rPr lang="en-US" sz="2800" dirty="0" err="1"/>
              <a:t>Goodfellow</a:t>
            </a:r>
            <a:r>
              <a:rPr lang="en-US" sz="2800" dirty="0"/>
              <a:t> et al. 2014</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89255"/>
            <a:ext cx="8821356" cy="5112092"/>
          </a:xfrm>
        </p:spPr>
        <p:txBody>
          <a:bodyPr/>
          <a:lstStyle/>
          <a:p>
            <a:r>
              <a:rPr lang="en-US" dirty="0"/>
              <a:t>Feed the generator both a sample from z and the condition</a:t>
            </a:r>
            <a:endParaRPr lang="en-US" dirty="0"/>
          </a:p>
          <a:p>
            <a:r>
              <a:rPr lang="en-US" dirty="0"/>
              <a:t>Discriminator tries to tell real/fake apart as before</a:t>
            </a:r>
            <a:endParaRPr lang="en-US" dirty="0"/>
          </a:p>
          <a:p>
            <a:pPr lvl="1"/>
            <a:r>
              <a:rPr lang="en-US" dirty="0"/>
              <a:t> The generator could generate really realistic images that don’t match the condition and the discriminator would never know</a:t>
            </a:r>
            <a:endParaRPr lang="en-US" dirty="0"/>
          </a:p>
        </p:txBody>
      </p:sp>
      <p:sp>
        <p:nvSpPr>
          <p:cNvPr id="3" name="Title 2"/>
          <p:cNvSpPr>
            <a:spLocks noGrp="1"/>
          </p:cNvSpPr>
          <p:nvPr>
            <p:ph type="title"/>
          </p:nvPr>
        </p:nvSpPr>
        <p:spPr/>
        <p:txBody>
          <a:bodyPr/>
          <a:lstStyle/>
          <a:p>
            <a:r>
              <a:rPr lang="en-US" dirty="0"/>
              <a:t>Conditional GANs</a:t>
            </a:r>
            <a:endParaRPr lang="en-US" dirty="0"/>
          </a:p>
        </p:txBody>
      </p:sp>
      <p:pic>
        <p:nvPicPr>
          <p:cNvPr id="4" name="Picture 3"/>
          <p:cNvPicPr>
            <a:picLocks noChangeAspect="1"/>
          </p:cNvPicPr>
          <p:nvPr/>
        </p:nvPicPr>
        <p:blipFill rotWithShape="1">
          <a:blip r:embed="rId1"/>
          <a:srcRect r="63322"/>
          <a:stretch>
            <a:fillRect/>
          </a:stretch>
        </p:blipFill>
        <p:spPr>
          <a:xfrm>
            <a:off x="461550" y="3172097"/>
            <a:ext cx="3049746" cy="2906271"/>
          </a:xfrm>
          <a:prstGeom prst="rect">
            <a:avLst/>
          </a:prstGeom>
        </p:spPr>
      </p:pic>
      <p:pic>
        <p:nvPicPr>
          <p:cNvPr id="6" name="Picture 5"/>
          <p:cNvPicPr>
            <a:picLocks noChangeAspect="1"/>
          </p:cNvPicPr>
          <p:nvPr/>
        </p:nvPicPr>
        <p:blipFill rotWithShape="1">
          <a:blip r:embed="rId1"/>
          <a:srcRect l="36678" b="47655"/>
          <a:stretch>
            <a:fillRect/>
          </a:stretch>
        </p:blipFill>
        <p:spPr>
          <a:xfrm>
            <a:off x="3511296" y="3233587"/>
            <a:ext cx="5265198" cy="1521294"/>
          </a:xfrm>
          <a:prstGeom prst="rect">
            <a:avLst/>
          </a:prstGeom>
        </p:spPr>
      </p:pic>
      <p:sp>
        <p:nvSpPr>
          <p:cNvPr id="7" name="Rectangle 6"/>
          <p:cNvSpPr/>
          <p:nvPr/>
        </p:nvSpPr>
        <p:spPr>
          <a:xfrm>
            <a:off x="4876800" y="4559808"/>
            <a:ext cx="768096" cy="731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US" dirty="0"/>
          </a:p>
        </p:txBody>
      </p:sp>
      <p:sp>
        <p:nvSpPr>
          <p:cNvPr id="8" name="Rectangle 7"/>
          <p:cNvSpPr/>
          <p:nvPr/>
        </p:nvSpPr>
        <p:spPr>
          <a:xfrm>
            <a:off x="208344" y="6586157"/>
            <a:ext cx="8568150" cy="215444"/>
          </a:xfrm>
          <a:prstGeom prst="rect">
            <a:avLst/>
          </a:prstGeom>
        </p:spPr>
        <p:txBody>
          <a:bodyPr wrap="square">
            <a:spAutoFit/>
          </a:bodyPr>
          <a:lstStyle/>
          <a:p>
            <a:r>
              <a:rPr lang="en-US" sz="800" dirty="0"/>
              <a:t>http://</a:t>
            </a:r>
            <a:r>
              <a:rPr lang="en-US" sz="800" dirty="0" err="1"/>
              <a:t>guimperarnau.com</a:t>
            </a:r>
            <a:r>
              <a:rPr lang="en-US" sz="800" dirty="0"/>
              <a:t>/blog/2017/03/Fantastic-GANs-and-where-to-find-them</a:t>
            </a:r>
            <a:endParaRPr lang="en-US" sz="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89255"/>
            <a:ext cx="8821356" cy="5112092"/>
          </a:xfrm>
        </p:spPr>
        <p:txBody>
          <a:bodyPr/>
          <a:lstStyle/>
          <a:p>
            <a:r>
              <a:rPr lang="en-US" dirty="0"/>
              <a:t>Have to also give the discriminator the labels for each point</a:t>
            </a:r>
            <a:endParaRPr lang="en-US" dirty="0"/>
          </a:p>
          <a:p>
            <a:pPr lvl="1"/>
            <a:r>
              <a:rPr lang="en-US" dirty="0"/>
              <a:t>The discriminator not only looks to see if it is realistic, but also if it is an image/condition pair that doesn’t appear in real data</a:t>
            </a:r>
            <a:endParaRPr lang="en-US" dirty="0"/>
          </a:p>
        </p:txBody>
      </p:sp>
      <p:sp>
        <p:nvSpPr>
          <p:cNvPr id="3" name="Title 2"/>
          <p:cNvSpPr>
            <a:spLocks noGrp="1"/>
          </p:cNvSpPr>
          <p:nvPr>
            <p:ph type="title"/>
          </p:nvPr>
        </p:nvSpPr>
        <p:spPr/>
        <p:txBody>
          <a:bodyPr/>
          <a:lstStyle/>
          <a:p>
            <a:r>
              <a:rPr lang="en-US" dirty="0"/>
              <a:t>Conditional GANs</a:t>
            </a:r>
            <a:endParaRPr lang="en-US" dirty="0"/>
          </a:p>
        </p:txBody>
      </p:sp>
      <p:sp>
        <p:nvSpPr>
          <p:cNvPr id="6" name="Rectangle 5"/>
          <p:cNvSpPr/>
          <p:nvPr/>
        </p:nvSpPr>
        <p:spPr>
          <a:xfrm>
            <a:off x="208344" y="6586157"/>
            <a:ext cx="8568150" cy="215444"/>
          </a:xfrm>
          <a:prstGeom prst="rect">
            <a:avLst/>
          </a:prstGeom>
        </p:spPr>
        <p:txBody>
          <a:bodyPr wrap="square">
            <a:spAutoFit/>
          </a:bodyPr>
          <a:lstStyle/>
          <a:p>
            <a:r>
              <a:rPr lang="en-US" sz="800" dirty="0"/>
              <a:t>http://</a:t>
            </a:r>
            <a:r>
              <a:rPr lang="en-US" sz="800" dirty="0" err="1"/>
              <a:t>guimperarnau.com</a:t>
            </a:r>
            <a:r>
              <a:rPr lang="en-US" sz="800" dirty="0"/>
              <a:t>/blog/2017/03/Fantastic-GANs-and-where-to-find-them</a:t>
            </a:r>
            <a:endParaRPr lang="en-US" sz="800" dirty="0"/>
          </a:p>
        </p:txBody>
      </p:sp>
      <p:pic>
        <p:nvPicPr>
          <p:cNvPr id="7" name="Picture 6"/>
          <p:cNvPicPr>
            <a:picLocks noChangeAspect="1"/>
          </p:cNvPicPr>
          <p:nvPr/>
        </p:nvPicPr>
        <p:blipFill>
          <a:blip r:embed="rId1"/>
          <a:stretch>
            <a:fillRect/>
          </a:stretch>
        </p:blipFill>
        <p:spPr>
          <a:xfrm>
            <a:off x="1779270" y="3045460"/>
            <a:ext cx="4349750" cy="31559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901951"/>
            <a:ext cx="8821356" cy="4275011"/>
          </a:xfrm>
        </p:spPr>
        <p:txBody>
          <a:bodyPr/>
          <a:lstStyle/>
          <a:p>
            <a:r>
              <a:rPr lang="en-US" dirty="0"/>
              <a:t>Can we use it to make an improved version of a VAE?</a:t>
            </a:r>
            <a:endParaRPr lang="en-US" dirty="0"/>
          </a:p>
          <a:p>
            <a:r>
              <a:rPr lang="en-US" dirty="0"/>
              <a:t>Can the role of the KL-divergence penalty be replaced by an adversary?</a:t>
            </a:r>
            <a:endParaRPr lang="en-US" dirty="0"/>
          </a:p>
        </p:txBody>
      </p:sp>
      <p:sp>
        <p:nvSpPr>
          <p:cNvPr id="3" name="Title 2"/>
          <p:cNvSpPr>
            <a:spLocks noGrp="1"/>
          </p:cNvSpPr>
          <p:nvPr>
            <p:ph type="title"/>
          </p:nvPr>
        </p:nvSpPr>
        <p:spPr>
          <a:xfrm>
            <a:off x="0" y="400398"/>
            <a:ext cx="8391644" cy="891954"/>
          </a:xfrm>
        </p:spPr>
        <p:txBody>
          <a:bodyPr>
            <a:normAutofit fontScale="90000"/>
          </a:bodyPr>
          <a:lstStyle/>
          <a:p>
            <a:r>
              <a:rPr lang="en-US" dirty="0"/>
              <a:t>Can adversarial training be used on </a:t>
            </a:r>
            <a:r>
              <a:rPr lang="en-US" dirty="0" err="1"/>
              <a:t>Autoencoders</a:t>
            </a:r>
            <a:r>
              <a:rPr lang="en-US" dirty="0"/>
              <a:t> ?</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51"/>
          <p:cNvPicPr preferRelativeResize="0"/>
          <p:nvPr/>
        </p:nvPicPr>
        <p:blipFill rotWithShape="1">
          <a:blip r:embed="rId1"/>
          <a:srcRect l="3400" t="5727"/>
          <a:stretch>
            <a:fillRect/>
          </a:stretch>
        </p:blipFill>
        <p:spPr>
          <a:xfrm>
            <a:off x="1623849" y="809501"/>
            <a:ext cx="6568965" cy="3111267"/>
          </a:xfrm>
          <a:prstGeom prst="rect">
            <a:avLst/>
          </a:prstGeom>
          <a:noFill/>
          <a:ln>
            <a:noFill/>
          </a:ln>
        </p:spPr>
      </p:pic>
      <p:sp>
        <p:nvSpPr>
          <p:cNvPr id="2" name="Content Placeholder 1"/>
          <p:cNvSpPr>
            <a:spLocks noGrp="1"/>
          </p:cNvSpPr>
          <p:nvPr>
            <p:ph idx="1"/>
          </p:nvPr>
        </p:nvSpPr>
        <p:spPr>
          <a:xfrm>
            <a:off x="178019" y="3954928"/>
            <a:ext cx="8714390" cy="2687609"/>
          </a:xfrm>
        </p:spPr>
        <p:txBody>
          <a:bodyPr>
            <a:noAutofit/>
          </a:bodyPr>
          <a:lstStyle/>
          <a:p>
            <a:pPr marL="0" indent="0">
              <a:buNone/>
            </a:pPr>
            <a:r>
              <a:rPr lang="en-US" sz="2400" u="sng" dirty="0"/>
              <a:t>Differences</a:t>
            </a:r>
            <a:endParaRPr lang="en-US" sz="2400" u="sng" dirty="0"/>
          </a:p>
          <a:p>
            <a:pPr marL="514350" indent="-514350">
              <a:buFont typeface="+mj-lt"/>
              <a:buAutoNum type="arabicPeriod"/>
            </a:pPr>
            <a:r>
              <a:rPr lang="en-US" sz="2400" dirty="0"/>
              <a:t>Discriminator classifies samples from </a:t>
            </a:r>
            <a:r>
              <a:rPr lang="en-US" sz="2400" b="1" dirty="0"/>
              <a:t>z</a:t>
            </a:r>
            <a:r>
              <a:rPr lang="en-US" sz="2400" dirty="0"/>
              <a:t> against the AE hidden layer</a:t>
            </a:r>
            <a:endParaRPr lang="en-US" sz="2400" dirty="0"/>
          </a:p>
          <a:p>
            <a:pPr marL="971550" lvl="1" indent="-514350">
              <a:buFont typeface="+mj-lt"/>
              <a:buAutoNum type="alphaLcParenR"/>
            </a:pPr>
            <a:r>
              <a:rPr lang="en-US" sz="2000" dirty="0"/>
              <a:t>Low-dimensional and easy distributions</a:t>
            </a:r>
            <a:endParaRPr lang="en-US" sz="2000" dirty="0"/>
          </a:p>
          <a:p>
            <a:pPr marL="514350" indent="-514350">
              <a:buFont typeface="+mj-lt"/>
              <a:buAutoNum type="arabicPeriod"/>
            </a:pPr>
            <a:r>
              <a:rPr lang="en-US" sz="2400" dirty="0"/>
              <a:t>Generator has both encoder and decoder</a:t>
            </a:r>
            <a:endParaRPr lang="en-US" sz="2400" dirty="0"/>
          </a:p>
          <a:p>
            <a:pPr marL="514350" indent="-514350">
              <a:buFont typeface="+mj-lt"/>
              <a:buAutoNum type="arabicPeriod"/>
            </a:pPr>
            <a:r>
              <a:rPr lang="en-US" sz="2400" dirty="0"/>
              <a:t>Generator receives gradient signal from discriminator </a:t>
            </a:r>
            <a:r>
              <a:rPr lang="en-US" sz="2400" b="1" dirty="0"/>
              <a:t>and</a:t>
            </a:r>
            <a:r>
              <a:rPr lang="en-US" sz="2400" dirty="0"/>
              <a:t> reconstruction loss</a:t>
            </a:r>
            <a:endParaRPr lang="en-US" sz="2400" dirty="0"/>
          </a:p>
        </p:txBody>
      </p:sp>
      <p:sp>
        <p:nvSpPr>
          <p:cNvPr id="3" name="Title 2"/>
          <p:cNvSpPr>
            <a:spLocks noGrp="1"/>
          </p:cNvSpPr>
          <p:nvPr>
            <p:ph type="title"/>
          </p:nvPr>
        </p:nvSpPr>
        <p:spPr/>
        <p:txBody>
          <a:bodyPr/>
          <a:lstStyle/>
          <a:p>
            <a:r>
              <a:rPr lang="en-US" dirty="0"/>
              <a:t>Adversarial </a:t>
            </a:r>
            <a:r>
              <a:rPr lang="en-US" dirty="0" err="1"/>
              <a:t>Autoencoders</a:t>
            </a:r>
            <a:endParaRPr lang="en-US" dirty="0"/>
          </a:p>
        </p:txBody>
      </p:sp>
      <p:sp>
        <p:nvSpPr>
          <p:cNvPr id="5" name="Shape 452"/>
          <p:cNvSpPr txBox="1"/>
          <p:nvPr/>
        </p:nvSpPr>
        <p:spPr>
          <a:xfrm>
            <a:off x="4109545" y="6353919"/>
            <a:ext cx="5528441" cy="288619"/>
          </a:xfrm>
          <a:prstGeom prst="rect">
            <a:avLst/>
          </a:prstGeom>
          <a:noFill/>
          <a:ln>
            <a:noFill/>
          </a:ln>
        </p:spPr>
        <p:txBody>
          <a:bodyPr spcFirstLastPara="1" wrap="square" lIns="91425" tIns="91425" rIns="91425" bIns="91425" anchor="t" anchorCtr="0">
            <a:noAutofit/>
          </a:bodyPr>
          <a:lstStyle/>
          <a:p>
            <a:pPr marL="0" lvl="0" indent="0" rtl="0">
              <a:lnSpc>
                <a:spcPct val="124000"/>
              </a:lnSpc>
              <a:spcBef>
                <a:spcPts val="0"/>
              </a:spcBef>
              <a:spcAft>
                <a:spcPts val="0"/>
              </a:spcAft>
              <a:buNone/>
            </a:pPr>
            <a:r>
              <a:rPr lang="en-GB" sz="1000" dirty="0">
                <a:solidFill>
                  <a:srgbClr val="222222"/>
                </a:solidFill>
                <a:highlight>
                  <a:srgbClr val="FFFFFF"/>
                </a:highlight>
              </a:rPr>
              <a:t>Makhzani, Alireza, et al. "Adversarial autoencoders." </a:t>
            </a:r>
            <a:r>
              <a:rPr lang="en-GB" sz="1000" i="1" dirty="0">
                <a:solidFill>
                  <a:srgbClr val="222222"/>
                </a:solidFill>
                <a:highlight>
                  <a:srgbClr val="FFFFFF"/>
                </a:highlight>
              </a:rPr>
              <a:t>arXiv preprint arXiv:1511.05644</a:t>
            </a:r>
            <a:r>
              <a:rPr lang="en-GB" sz="1000" dirty="0">
                <a:solidFill>
                  <a:srgbClr val="222222"/>
                </a:solidFill>
                <a:highlight>
                  <a:srgbClr val="FFFFFF"/>
                </a:highlight>
              </a:rPr>
              <a:t> (2015).</a:t>
            </a:r>
            <a:endParaRPr sz="1000" dirty="0">
              <a:solidFill>
                <a:srgbClr val="222222"/>
              </a:solidFill>
              <a:highlight>
                <a:srgbClr val="FFFFFF"/>
              </a:highlight>
            </a:endParaRPr>
          </a:p>
          <a:p>
            <a:pPr marL="0" lvl="0" indent="0" algn="r" rtl="0">
              <a:lnSpc>
                <a:spcPct val="115000"/>
              </a:lnSpc>
              <a:spcBef>
                <a:spcPts val="0"/>
              </a:spcBef>
              <a:spcAft>
                <a:spcPts val="0"/>
              </a:spcAft>
              <a:buNone/>
            </a:pPr>
            <a:endParaRPr sz="1000" dirty="0">
              <a:solidFill>
                <a:srgbClr val="777777"/>
              </a:solidFill>
              <a:highlight>
                <a:srgbClr val="FFFFFF"/>
              </a:highlight>
            </a:endParaRPr>
          </a:p>
          <a:p>
            <a:pPr marL="0" lvl="0" indent="0" rtl="0">
              <a:spcBef>
                <a:spcPts val="0"/>
              </a:spcBef>
              <a:spcAft>
                <a:spcPts val="0"/>
              </a:spcAft>
              <a:buNone/>
            </a:pPr>
            <a:endParaRPr sz="1000" dirty="0">
              <a:solidFill>
                <a:srgbClr val="222222"/>
              </a:solidFill>
              <a:highlight>
                <a:srgbClr val="FFFFFF"/>
              </a:highlight>
            </a:endParaRPr>
          </a:p>
        </p:txBody>
      </p:sp>
      <p:pic>
        <p:nvPicPr>
          <p:cNvPr id="6" name="Picture 5"/>
          <p:cNvPicPr>
            <a:picLocks noChangeAspect="1"/>
          </p:cNvPicPr>
          <p:nvPr/>
        </p:nvPicPr>
        <p:blipFill>
          <a:blip r:embed="rId2">
            <a:lum contrast="24000"/>
          </a:blip>
          <a:stretch>
            <a:fillRect/>
          </a:stretch>
        </p:blipFill>
        <p:spPr>
          <a:xfrm>
            <a:off x="1702435" y="753110"/>
            <a:ext cx="3740150" cy="3167380"/>
          </a:xfrm>
          <a:prstGeom prst="rect">
            <a:avLst/>
          </a:prstGeom>
        </p:spPr>
      </p:pic>
      <p:sp>
        <p:nvSpPr>
          <p:cNvPr id="7" name="Text Box 6"/>
          <p:cNvSpPr txBox="1"/>
          <p:nvPr/>
        </p:nvSpPr>
        <p:spPr>
          <a:xfrm>
            <a:off x="5569585" y="1478280"/>
            <a:ext cx="2129790" cy="368300"/>
          </a:xfrm>
          <a:prstGeom prst="rect">
            <a:avLst/>
          </a:prstGeom>
          <a:noFill/>
        </p:spPr>
        <p:txBody>
          <a:bodyPr wrap="none" rtlCol="0">
            <a:spAutoFit/>
          </a:bodyPr>
          <a:p>
            <a:r>
              <a:rPr lang="en-US"/>
              <a:t>reconstruction loss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51"/>
          <p:cNvPicPr preferRelativeResize="0"/>
          <p:nvPr/>
        </p:nvPicPr>
        <p:blipFill rotWithShape="1">
          <a:blip r:embed="rId1"/>
          <a:srcRect l="3400" t="5727"/>
          <a:stretch>
            <a:fillRect/>
          </a:stretch>
        </p:blipFill>
        <p:spPr>
          <a:xfrm>
            <a:off x="1623849" y="809501"/>
            <a:ext cx="6568965" cy="3111267"/>
          </a:xfrm>
          <a:prstGeom prst="rect">
            <a:avLst/>
          </a:prstGeom>
          <a:noFill/>
          <a:ln>
            <a:noFill/>
          </a:ln>
        </p:spPr>
      </p:pic>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78019" y="4128759"/>
                <a:ext cx="8714390" cy="2687609"/>
              </a:xfrm>
            </p:spPr>
            <p:txBody>
              <a:bodyPr>
                <a:noAutofit/>
              </a:bodyPr>
              <a:lstStyle/>
              <a:p>
                <a:r>
                  <a:rPr lang="en-US" dirty="0"/>
                  <a:t>Generate new sample as follows:</a:t>
                </a:r>
                <a:endParaRPr lang="en-US" dirty="0"/>
              </a:p>
              <a:p>
                <a:pPr marL="914400" lvl="1" indent="-457200">
                  <a:buFont typeface="+mj-lt"/>
                  <a:buAutoNum type="arabicPeriod"/>
                </a:pPr>
                <a:r>
                  <a:rPr lang="en-US" dirty="0"/>
                  <a:t>Sample from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𝒛</m:t>
                    </m:r>
                    <m:r>
                      <a:rPr lang="en-US" b="0" i="1" smtClean="0">
                        <a:latin typeface="Cambria Math" panose="02040503050406030204" pitchFamily="18" charset="0"/>
                      </a:rPr>
                      <m:t>)</m:t>
                    </m:r>
                  </m:oMath>
                </a14:m>
                <a:endParaRPr lang="en-US" dirty="0"/>
              </a:p>
              <a:p>
                <a:pPr marL="914400" lvl="1" indent="-457200">
                  <a:buFont typeface="+mj-lt"/>
                  <a:buAutoNum type="arabicPeriod"/>
                </a:pPr>
                <a:r>
                  <a:rPr lang="en-US" dirty="0"/>
                  <a:t>Decode </a:t>
                </a:r>
                <a14:m>
                  <m:oMath xmlns:m="http://schemas.openxmlformats.org/officeDocument/2006/math">
                    <m:r>
                      <a:rPr lang="en-US" b="1" i="1" smtClean="0">
                        <a:latin typeface="Cambria Math" panose="02040503050406030204" pitchFamily="18" charset="0"/>
                      </a:rPr>
                      <m:t>𝒛</m:t>
                    </m:r>
                  </m:oMath>
                </a14:m>
                <a:endParaRPr lang="en-US" dirty="0"/>
              </a:p>
              <a:p>
                <a:r>
                  <a:rPr lang="en-US" dirty="0"/>
                  <a:t>Encoder and discriminator only needed for training, not sampling</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78019" y="4128759"/>
                <a:ext cx="8714390" cy="2687609"/>
              </a:xfrm>
              <a:blipFill rotWithShape="1">
                <a:blip r:embed="rId2"/>
                <a:stretch>
                  <a:fillRect l="-3" t="-23" r="6" b="10"/>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Adversarial </a:t>
            </a:r>
            <a:r>
              <a:rPr lang="en-US" dirty="0" err="1"/>
              <a:t>Autoencoders</a:t>
            </a:r>
            <a:endParaRPr lang="en-US" dirty="0"/>
          </a:p>
        </p:txBody>
      </p:sp>
      <p:sp>
        <p:nvSpPr>
          <p:cNvPr id="5" name="Shape 452"/>
          <p:cNvSpPr txBox="1"/>
          <p:nvPr/>
        </p:nvSpPr>
        <p:spPr>
          <a:xfrm>
            <a:off x="4109545" y="6353919"/>
            <a:ext cx="5528441" cy="288619"/>
          </a:xfrm>
          <a:prstGeom prst="rect">
            <a:avLst/>
          </a:prstGeom>
          <a:noFill/>
          <a:ln>
            <a:noFill/>
          </a:ln>
        </p:spPr>
        <p:txBody>
          <a:bodyPr spcFirstLastPara="1" wrap="square" lIns="91425" tIns="91425" rIns="91425" bIns="91425" anchor="t" anchorCtr="0">
            <a:noAutofit/>
          </a:bodyPr>
          <a:lstStyle/>
          <a:p>
            <a:pPr marL="0" lvl="0" indent="0" rtl="0">
              <a:lnSpc>
                <a:spcPct val="124000"/>
              </a:lnSpc>
              <a:spcBef>
                <a:spcPts val="0"/>
              </a:spcBef>
              <a:spcAft>
                <a:spcPts val="0"/>
              </a:spcAft>
              <a:buNone/>
            </a:pPr>
            <a:r>
              <a:rPr lang="en-GB" sz="1000" dirty="0">
                <a:solidFill>
                  <a:srgbClr val="222222"/>
                </a:solidFill>
                <a:highlight>
                  <a:srgbClr val="FFFFFF"/>
                </a:highlight>
              </a:rPr>
              <a:t>Makhzani, Alireza, et al. "Adversarial autoencoders." </a:t>
            </a:r>
            <a:r>
              <a:rPr lang="en-GB" sz="1000" i="1" dirty="0">
                <a:solidFill>
                  <a:srgbClr val="222222"/>
                </a:solidFill>
                <a:highlight>
                  <a:srgbClr val="FFFFFF"/>
                </a:highlight>
              </a:rPr>
              <a:t>arXiv preprint arXiv:1511.05644</a:t>
            </a:r>
            <a:r>
              <a:rPr lang="en-GB" sz="1000" dirty="0">
                <a:solidFill>
                  <a:srgbClr val="222222"/>
                </a:solidFill>
                <a:highlight>
                  <a:srgbClr val="FFFFFF"/>
                </a:highlight>
              </a:rPr>
              <a:t> (2015).</a:t>
            </a:r>
            <a:endParaRPr sz="1000" dirty="0">
              <a:solidFill>
                <a:srgbClr val="222222"/>
              </a:solidFill>
              <a:highlight>
                <a:srgbClr val="FFFFFF"/>
              </a:highlight>
            </a:endParaRPr>
          </a:p>
          <a:p>
            <a:pPr marL="0" lvl="0" indent="0" algn="r" rtl="0">
              <a:lnSpc>
                <a:spcPct val="115000"/>
              </a:lnSpc>
              <a:spcBef>
                <a:spcPts val="0"/>
              </a:spcBef>
              <a:spcAft>
                <a:spcPts val="0"/>
              </a:spcAft>
              <a:buNone/>
            </a:pPr>
            <a:endParaRPr sz="1000" dirty="0">
              <a:solidFill>
                <a:srgbClr val="777777"/>
              </a:solidFill>
              <a:highlight>
                <a:srgbClr val="FFFFFF"/>
              </a:highlight>
            </a:endParaRPr>
          </a:p>
          <a:p>
            <a:pPr marL="0" lvl="0" indent="0" rtl="0">
              <a:spcBef>
                <a:spcPts val="0"/>
              </a:spcBef>
              <a:spcAft>
                <a:spcPts val="0"/>
              </a:spcAft>
              <a:buNone/>
            </a:pPr>
            <a:endParaRPr sz="1000" dirty="0">
              <a:solidFill>
                <a:srgbClr val="222222"/>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discriminator has a simpler job: just needs to distinguish between latent layer distribution and </a:t>
            </a:r>
            <a:r>
              <a:rPr lang="en-US" dirty="0" err="1"/>
              <a:t>gaussian</a:t>
            </a:r>
            <a:r>
              <a:rPr lang="en-US" dirty="0"/>
              <a:t> distribution </a:t>
            </a:r>
            <a:endParaRPr lang="en-US" dirty="0"/>
          </a:p>
          <a:p>
            <a:endParaRPr lang="en-US" dirty="0"/>
          </a:p>
          <a:p>
            <a:r>
              <a:rPr lang="en-US" dirty="0"/>
              <a:t>Has </a:t>
            </a:r>
            <a:r>
              <a:rPr lang="en-US" dirty="0" err="1"/>
              <a:t>denoising</a:t>
            </a:r>
            <a:r>
              <a:rPr lang="en-US" dirty="0"/>
              <a:t> and other advantages of an </a:t>
            </a:r>
            <a:r>
              <a:rPr lang="en-US" dirty="0" err="1"/>
              <a:t>autoencoder</a:t>
            </a:r>
            <a:endParaRPr lang="en-US" dirty="0"/>
          </a:p>
        </p:txBody>
      </p:sp>
      <p:sp>
        <p:nvSpPr>
          <p:cNvPr id="3" name="Title 2"/>
          <p:cNvSpPr>
            <a:spLocks noGrp="1"/>
          </p:cNvSpPr>
          <p:nvPr>
            <p:ph type="title"/>
          </p:nvPr>
        </p:nvSpPr>
        <p:spPr/>
        <p:txBody>
          <a:bodyPr/>
          <a:lstStyle/>
          <a:p>
            <a:r>
              <a:rPr lang="en-US" dirty="0"/>
              <a:t>Other advantages of AANs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Refers to the transfer of data from one domain to another</a:t>
            </a:r>
            <a:endParaRPr lang="en-US" dirty="0"/>
          </a:p>
          <a:p>
            <a:r>
              <a:rPr lang="en-US" dirty="0"/>
              <a:t>Example: Style Transfer</a:t>
            </a:r>
            <a:endParaRPr lang="en-US" dirty="0"/>
          </a:p>
        </p:txBody>
      </p:sp>
      <p:sp>
        <p:nvSpPr>
          <p:cNvPr id="3" name="Title 2"/>
          <p:cNvSpPr>
            <a:spLocks noGrp="1"/>
          </p:cNvSpPr>
          <p:nvPr>
            <p:ph type="title"/>
          </p:nvPr>
        </p:nvSpPr>
        <p:spPr/>
        <p:txBody>
          <a:bodyPr/>
          <a:lstStyle/>
          <a:p>
            <a:r>
              <a:rPr lang="en-US" dirty="0"/>
              <a:t>Domain Transfer</a:t>
            </a:r>
            <a:endParaRPr lang="en-US" dirty="0"/>
          </a:p>
        </p:txBody>
      </p:sp>
      <p:pic>
        <p:nvPicPr>
          <p:cNvPr id="4" name="Picture 3"/>
          <p:cNvPicPr>
            <a:picLocks noChangeAspect="1"/>
          </p:cNvPicPr>
          <p:nvPr/>
        </p:nvPicPr>
        <p:blipFill>
          <a:blip r:embed="rId1"/>
          <a:stretch>
            <a:fillRect/>
          </a:stretch>
        </p:blipFill>
        <p:spPr>
          <a:xfrm>
            <a:off x="1261495" y="2068894"/>
            <a:ext cx="6715053" cy="3724235"/>
          </a:xfrm>
          <a:prstGeom prst="rect">
            <a:avLst/>
          </a:prstGeom>
        </p:spPr>
      </p:pic>
      <p:sp>
        <p:nvSpPr>
          <p:cNvPr id="5" name="TextBox 4"/>
          <p:cNvSpPr txBox="1"/>
          <p:nvPr/>
        </p:nvSpPr>
        <p:spPr>
          <a:xfrm>
            <a:off x="5463251" y="6207431"/>
            <a:ext cx="1762470" cy="369332"/>
          </a:xfrm>
          <a:prstGeom prst="rect">
            <a:avLst/>
          </a:prstGeom>
          <a:noFill/>
        </p:spPr>
        <p:txBody>
          <a:bodyPr wrap="none" rtlCol="0">
            <a:spAutoFit/>
          </a:bodyPr>
          <a:lstStyle/>
          <a:p>
            <a:r>
              <a:rPr lang="en-US" dirty="0"/>
              <a:t>From </a:t>
            </a:r>
            <a:r>
              <a:rPr lang="en-US" dirty="0" err="1"/>
              <a:t>Gatys</a:t>
            </a:r>
            <a:r>
              <a:rPr lang="en-US" dirty="0"/>
              <a:t> et al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CycleGANs</a:t>
            </a:r>
            <a:r>
              <a:rPr lang="en-US" dirty="0"/>
              <a:t> (generically) use two </a:t>
            </a:r>
            <a:r>
              <a:rPr lang="en-US" dirty="0" err="1"/>
              <a:t>gans</a:t>
            </a:r>
            <a:r>
              <a:rPr lang="en-US" dirty="0"/>
              <a:t>, one to transfer from domain A to domain B and one to transfer B to A</a:t>
            </a:r>
            <a:endParaRPr lang="en-US" dirty="0"/>
          </a:p>
        </p:txBody>
      </p:sp>
      <p:sp>
        <p:nvSpPr>
          <p:cNvPr id="3" name="Title 2"/>
          <p:cNvSpPr>
            <a:spLocks noGrp="1"/>
          </p:cNvSpPr>
          <p:nvPr>
            <p:ph type="title"/>
          </p:nvPr>
        </p:nvSpPr>
        <p:spPr/>
        <p:txBody>
          <a:bodyPr/>
          <a:lstStyle/>
          <a:p>
            <a:r>
              <a:rPr lang="en-US" dirty="0" err="1"/>
              <a:t>CycleGANs</a:t>
            </a:r>
            <a:r>
              <a:rPr lang="en-US" dirty="0"/>
              <a:t> for style transfer</a:t>
            </a:r>
            <a:endParaRPr lang="en-US" dirty="0"/>
          </a:p>
        </p:txBody>
      </p:sp>
      <p:pic>
        <p:nvPicPr>
          <p:cNvPr id="4" name="Picture 3"/>
          <p:cNvPicPr>
            <a:picLocks noChangeAspect="1"/>
          </p:cNvPicPr>
          <p:nvPr/>
        </p:nvPicPr>
        <p:blipFill>
          <a:blip r:embed="rId1"/>
          <a:stretch>
            <a:fillRect/>
          </a:stretch>
        </p:blipFill>
        <p:spPr>
          <a:xfrm>
            <a:off x="752354" y="2164837"/>
            <a:ext cx="7103480" cy="427800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r>
                  <a:rPr lang="en-US" dirty="0"/>
                  <a:t>GANs and adversarial AEs sample from one domain</a:t>
                </a:r>
                <a:endParaRPr lang="en-US" dirty="0"/>
              </a:p>
              <a:p>
                <a:r>
                  <a:rPr lang="en-US" dirty="0"/>
                  <a:t>What if we have two domains, A and B?</a:t>
                </a:r>
                <a:endParaRPr lang="en-US" dirty="0"/>
              </a:p>
              <a:p>
                <a:r>
                  <a:rPr lang="en-US" dirty="0"/>
                  <a:t>Can we learn to turn a point in A into a point that looks like its from B?</a:t>
                </a:r>
                <a:endParaRPr lang="en-US" dirty="0"/>
              </a:p>
              <a:p>
                <a:r>
                  <a:rPr lang="en-US" dirty="0"/>
                  <a:t>Other attempts required paired input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oMath>
                </a14:m>
                <a:endParaRPr lang="en-US" dirty="0"/>
              </a:p>
              <a:p>
                <a:pPr lvl="1"/>
                <a:r>
                  <a:rPr lang="en-US" dirty="0"/>
                  <a:t>Uses are limited since labels can be expensive or difficult to obtain</a:t>
                </a:r>
                <a:endParaRPr lang="en-US" dirty="0"/>
              </a:p>
              <a:p>
                <a:r>
                  <a:rPr lang="en-US" dirty="0"/>
                  <a:t>Can we do this with an unsupervised training setup?</a:t>
                </a:r>
                <a:endParaRPr lang="en-US" dirty="0"/>
              </a:p>
              <a:p>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blipFill rotWithShape="1">
                <a:blip r:embed="rId1"/>
                <a:stretch>
                  <a:fillRect l="-1" t="-12" r="7" b="6"/>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err="1"/>
              <a:t>DiscoGAN</a:t>
            </a:r>
            <a:r>
              <a:rPr lang="en-US" dirty="0"/>
              <a:t>: Motivation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400" dirty="0"/>
          </a:p>
          <a:p>
            <a:endParaRPr lang="en-US" sz="2400" dirty="0"/>
          </a:p>
          <a:p>
            <a:r>
              <a:rPr lang="en-US" sz="2400" dirty="0"/>
              <a:t>Domain A: blond hair</a:t>
            </a:r>
            <a:endParaRPr lang="en-US" sz="2400" dirty="0"/>
          </a:p>
          <a:p>
            <a:endParaRPr lang="en-US" sz="2400" dirty="0"/>
          </a:p>
          <a:p>
            <a:endParaRPr lang="en-US" sz="2400" dirty="0"/>
          </a:p>
          <a:p>
            <a:endParaRPr lang="en-US" sz="2400" dirty="0"/>
          </a:p>
          <a:p>
            <a:endParaRPr lang="en-US" sz="2400" dirty="0"/>
          </a:p>
          <a:p>
            <a:r>
              <a:rPr lang="en-US" sz="2400" dirty="0"/>
              <a:t>Domain B: black hair</a:t>
            </a:r>
            <a:endParaRPr lang="en-US" sz="2400" dirty="0"/>
          </a:p>
        </p:txBody>
      </p:sp>
      <p:sp>
        <p:nvSpPr>
          <p:cNvPr id="3" name="Title 2"/>
          <p:cNvSpPr>
            <a:spLocks noGrp="1"/>
          </p:cNvSpPr>
          <p:nvPr>
            <p:ph type="title"/>
          </p:nvPr>
        </p:nvSpPr>
        <p:spPr/>
        <p:txBody>
          <a:bodyPr/>
          <a:lstStyle/>
          <a:p>
            <a:r>
              <a:rPr lang="en-US" dirty="0" err="1"/>
              <a:t>DiscoGAN</a:t>
            </a:r>
            <a:r>
              <a:rPr lang="en-US" dirty="0"/>
              <a:t>: Motivation</a:t>
            </a:r>
            <a:endParaRPr lang="en-US" dirty="0"/>
          </a:p>
        </p:txBody>
      </p:sp>
      <p:pic>
        <p:nvPicPr>
          <p:cNvPr id="4" name="Shape 498"/>
          <p:cNvPicPr preferRelativeResize="0">
            <a:picLocks noChangeAspect="1"/>
          </p:cNvPicPr>
          <p:nvPr/>
        </p:nvPicPr>
        <p:blipFill rotWithShape="1">
          <a:blip r:embed="rId1"/>
          <a:srcRect l="16722" t="17434" r="70407" b="70118"/>
          <a:stretch>
            <a:fillRect/>
          </a:stretch>
        </p:blipFill>
        <p:spPr>
          <a:xfrm>
            <a:off x="1214140" y="2360487"/>
            <a:ext cx="824865" cy="661916"/>
          </a:xfrm>
          <a:prstGeom prst="rect">
            <a:avLst/>
          </a:prstGeom>
          <a:noFill/>
          <a:ln>
            <a:noFill/>
          </a:ln>
        </p:spPr>
      </p:pic>
      <p:pic>
        <p:nvPicPr>
          <p:cNvPr id="5" name="Shape 497"/>
          <p:cNvPicPr preferRelativeResize="0">
            <a:picLocks noChangeAspect="1"/>
          </p:cNvPicPr>
          <p:nvPr/>
        </p:nvPicPr>
        <p:blipFill rotWithShape="1">
          <a:blip r:embed="rId1"/>
          <a:srcRect l="15740" t="68341" r="70277" b="19212"/>
          <a:stretch>
            <a:fillRect/>
          </a:stretch>
        </p:blipFill>
        <p:spPr>
          <a:xfrm>
            <a:off x="1162940" y="4693565"/>
            <a:ext cx="876066" cy="647097"/>
          </a:xfrm>
          <a:prstGeom prst="rect">
            <a:avLst/>
          </a:prstGeom>
          <a:noFill/>
          <a:ln>
            <a:noFill/>
          </a:ln>
        </p:spPr>
      </p:pic>
      <p:grpSp>
        <p:nvGrpSpPr>
          <p:cNvPr id="6" name="Shape 499"/>
          <p:cNvGrpSpPr>
            <a:grpSpLocks noChangeAspect="1"/>
          </p:cNvGrpSpPr>
          <p:nvPr/>
        </p:nvGrpSpPr>
        <p:grpSpPr>
          <a:xfrm>
            <a:off x="4584293" y="1145833"/>
            <a:ext cx="4337898" cy="4655666"/>
            <a:chOff x="5040525" y="1068200"/>
            <a:chExt cx="3007525" cy="3227838"/>
          </a:xfrm>
        </p:grpSpPr>
        <p:grpSp>
          <p:nvGrpSpPr>
            <p:cNvPr id="7" name="Shape 500"/>
            <p:cNvGrpSpPr/>
            <p:nvPr/>
          </p:nvGrpSpPr>
          <p:grpSpPr>
            <a:xfrm>
              <a:off x="5040525" y="1417513"/>
              <a:ext cx="2810076" cy="2878525"/>
              <a:chOff x="4125975" y="1938875"/>
              <a:chExt cx="2810076" cy="2878525"/>
            </a:xfrm>
          </p:grpSpPr>
          <p:pic>
            <p:nvPicPr>
              <p:cNvPr id="9" name="Shape 501"/>
              <p:cNvPicPr preferRelativeResize="0"/>
              <p:nvPr/>
            </p:nvPicPr>
            <p:blipFill rotWithShape="1">
              <a:blip r:embed="rId1"/>
              <a:srcRect t="13959" r="38976" b="14232"/>
              <a:stretch>
                <a:fillRect/>
              </a:stretch>
            </p:blipFill>
            <p:spPr>
              <a:xfrm>
                <a:off x="4125975" y="2033975"/>
                <a:ext cx="2810076" cy="2743676"/>
              </a:xfrm>
              <a:prstGeom prst="rect">
                <a:avLst/>
              </a:prstGeom>
              <a:noFill/>
              <a:ln>
                <a:noFill/>
              </a:ln>
            </p:spPr>
          </p:pic>
          <p:sp>
            <p:nvSpPr>
              <p:cNvPr id="10" name="Shape 502"/>
              <p:cNvSpPr/>
              <p:nvPr/>
            </p:nvSpPr>
            <p:spPr>
              <a:xfrm>
                <a:off x="5077650" y="1938875"/>
                <a:ext cx="292500" cy="2196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p>
            </p:txBody>
          </p:sp>
          <p:sp>
            <p:nvSpPr>
              <p:cNvPr id="11" name="Shape 503"/>
              <p:cNvSpPr/>
              <p:nvPr/>
            </p:nvSpPr>
            <p:spPr>
              <a:xfrm>
                <a:off x="5153850" y="4597800"/>
                <a:ext cx="292500" cy="2196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p>
            </p:txBody>
          </p:sp>
        </p:grpSp>
        <p:sp>
          <p:nvSpPr>
            <p:cNvPr id="8" name="Shape 504"/>
            <p:cNvSpPr txBox="1"/>
            <p:nvPr/>
          </p:nvSpPr>
          <p:spPr>
            <a:xfrm>
              <a:off x="5875150" y="1068200"/>
              <a:ext cx="2172900" cy="40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t>Previous approach</a:t>
              </a:r>
              <a:endParaRPr lang="en-GB"/>
            </a:p>
          </p:txBody>
        </p:sp>
      </p:grpSp>
      <p:sp>
        <p:nvSpPr>
          <p:cNvPr id="12" name="Shape 535"/>
          <p:cNvSpPr txBox="1"/>
          <p:nvPr/>
        </p:nvSpPr>
        <p:spPr>
          <a:xfrm>
            <a:off x="1566041" y="6374329"/>
            <a:ext cx="7778879" cy="18359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000" dirty="0">
                <a:solidFill>
                  <a:srgbClr val="222222"/>
                </a:solidFill>
                <a:highlight>
                  <a:srgbClr val="FFFFFF"/>
                </a:highlight>
              </a:rPr>
              <a:t>Kim, Taeksoo, et al. "Learning to discover cross-domain relations with generative adversarial networks." </a:t>
            </a:r>
            <a:r>
              <a:rPr lang="en-GB" sz="1000" i="1" dirty="0">
                <a:solidFill>
                  <a:srgbClr val="222222"/>
                </a:solidFill>
                <a:highlight>
                  <a:srgbClr val="FFFFFF"/>
                </a:highlight>
              </a:rPr>
              <a:t>arXiv preprint arXiv:1703.05192</a:t>
            </a:r>
            <a:r>
              <a:rPr lang="en-GB" sz="1000" dirty="0">
                <a:solidFill>
                  <a:srgbClr val="222222"/>
                </a:solidFill>
                <a:highlight>
                  <a:srgbClr val="FFFFFF"/>
                </a:highlight>
              </a:rPr>
              <a:t> (2017).</a:t>
            </a:r>
            <a:endParaRPr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Are these faces real or fake? </a:t>
            </a:r>
            <a:endParaRPr lang="en-US" dirty="0"/>
          </a:p>
        </p:txBody>
      </p:sp>
      <p:pic>
        <p:nvPicPr>
          <p:cNvPr id="4" name="Picture 3"/>
          <p:cNvPicPr>
            <a:picLocks noChangeAspect="1"/>
          </p:cNvPicPr>
          <p:nvPr/>
        </p:nvPicPr>
        <p:blipFill>
          <a:blip r:embed="rId1"/>
          <a:stretch>
            <a:fillRect/>
          </a:stretch>
        </p:blipFill>
        <p:spPr>
          <a:xfrm>
            <a:off x="0" y="1405128"/>
            <a:ext cx="9144000" cy="404774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hape 520"/>
          <p:cNvPicPr preferRelativeResize="0">
            <a:picLocks noChangeAspect="1"/>
          </p:cNvPicPr>
          <p:nvPr/>
        </p:nvPicPr>
        <p:blipFill>
          <a:blip r:embed="rId1"/>
          <a:stretch>
            <a:fillRect/>
          </a:stretch>
        </p:blipFill>
        <p:spPr>
          <a:xfrm>
            <a:off x="3388468" y="1401096"/>
            <a:ext cx="5755532" cy="4775867"/>
          </a:xfrm>
          <a:prstGeom prst="rect">
            <a:avLst/>
          </a:prstGeom>
          <a:noFill/>
          <a:ln>
            <a:noFill/>
          </a:ln>
        </p:spPr>
      </p:pic>
      <p:sp>
        <p:nvSpPr>
          <p:cNvPr id="2" name="Content Placeholder 1"/>
          <p:cNvSpPr>
            <a:spLocks noGrp="1"/>
          </p:cNvSpPr>
          <p:nvPr>
            <p:ph idx="1"/>
          </p:nvPr>
        </p:nvSpPr>
        <p:spPr/>
        <p:txBody>
          <a:bodyPr>
            <a:normAutofit/>
          </a:bodyPr>
          <a:lstStyle/>
          <a:p>
            <a:endParaRPr lang="en-US" sz="2400" dirty="0"/>
          </a:p>
          <a:p>
            <a:endParaRPr lang="en-US" sz="2400" dirty="0"/>
          </a:p>
          <a:p>
            <a:r>
              <a:rPr lang="en-US" sz="2400" dirty="0"/>
              <a:t>Domain A: blond hair</a:t>
            </a:r>
            <a:endParaRPr lang="en-US" sz="2400" dirty="0"/>
          </a:p>
          <a:p>
            <a:endParaRPr lang="en-US" sz="2400" dirty="0"/>
          </a:p>
          <a:p>
            <a:endParaRPr lang="en-US" sz="2400" dirty="0"/>
          </a:p>
          <a:p>
            <a:endParaRPr lang="en-US" sz="2400" dirty="0"/>
          </a:p>
          <a:p>
            <a:endParaRPr lang="en-US" sz="2400" dirty="0"/>
          </a:p>
          <a:p>
            <a:r>
              <a:rPr lang="en-US" sz="2400" dirty="0"/>
              <a:t>Domain B: black hair</a:t>
            </a:r>
            <a:endParaRPr lang="en-US" sz="2400" dirty="0"/>
          </a:p>
        </p:txBody>
      </p:sp>
      <p:sp>
        <p:nvSpPr>
          <p:cNvPr id="3" name="Title 2"/>
          <p:cNvSpPr>
            <a:spLocks noGrp="1"/>
          </p:cNvSpPr>
          <p:nvPr>
            <p:ph type="title"/>
          </p:nvPr>
        </p:nvSpPr>
        <p:spPr/>
        <p:txBody>
          <a:bodyPr/>
          <a:lstStyle/>
          <a:p>
            <a:r>
              <a:rPr lang="en-US" dirty="0" err="1"/>
              <a:t>DiscoGAN</a:t>
            </a:r>
            <a:endParaRPr lang="en-US" dirty="0"/>
          </a:p>
        </p:txBody>
      </p:sp>
      <p:pic>
        <p:nvPicPr>
          <p:cNvPr id="4" name="Shape 498"/>
          <p:cNvPicPr preferRelativeResize="0">
            <a:picLocks noChangeAspect="1"/>
          </p:cNvPicPr>
          <p:nvPr/>
        </p:nvPicPr>
        <p:blipFill rotWithShape="1">
          <a:blip r:embed="rId1"/>
          <a:srcRect l="16722" t="17434" r="70407" b="70118"/>
          <a:stretch>
            <a:fillRect/>
          </a:stretch>
        </p:blipFill>
        <p:spPr>
          <a:xfrm>
            <a:off x="1277203" y="2455080"/>
            <a:ext cx="824865" cy="661916"/>
          </a:xfrm>
          <a:prstGeom prst="rect">
            <a:avLst/>
          </a:prstGeom>
          <a:noFill/>
          <a:ln>
            <a:noFill/>
          </a:ln>
        </p:spPr>
      </p:pic>
      <p:pic>
        <p:nvPicPr>
          <p:cNvPr id="5" name="Shape 497"/>
          <p:cNvPicPr preferRelativeResize="0">
            <a:picLocks noChangeAspect="1"/>
          </p:cNvPicPr>
          <p:nvPr/>
        </p:nvPicPr>
        <p:blipFill rotWithShape="1">
          <a:blip r:embed="rId1"/>
          <a:srcRect l="15740" t="68341" r="70277" b="19212"/>
          <a:stretch>
            <a:fillRect/>
          </a:stretch>
        </p:blipFill>
        <p:spPr>
          <a:xfrm>
            <a:off x="1226003" y="4788158"/>
            <a:ext cx="876066" cy="647097"/>
          </a:xfrm>
          <a:prstGeom prst="rect">
            <a:avLst/>
          </a:prstGeom>
          <a:noFill/>
          <a:ln>
            <a:noFill/>
          </a:ln>
        </p:spPr>
      </p:pic>
      <p:sp>
        <p:nvSpPr>
          <p:cNvPr id="13" name="Shape 535"/>
          <p:cNvSpPr txBox="1"/>
          <p:nvPr/>
        </p:nvSpPr>
        <p:spPr>
          <a:xfrm>
            <a:off x="1566041" y="6374329"/>
            <a:ext cx="7778879" cy="18359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000" dirty="0">
                <a:solidFill>
                  <a:srgbClr val="222222"/>
                </a:solidFill>
                <a:highlight>
                  <a:srgbClr val="FFFFFF"/>
                </a:highlight>
              </a:rPr>
              <a:t>Kim, Taeksoo, et al. "Learning to discover cross-domain relations with generative adversarial networks." </a:t>
            </a:r>
            <a:r>
              <a:rPr lang="en-GB" sz="1000" i="1" dirty="0">
                <a:solidFill>
                  <a:srgbClr val="222222"/>
                </a:solidFill>
                <a:highlight>
                  <a:srgbClr val="FFFFFF"/>
                </a:highlight>
              </a:rPr>
              <a:t>arXiv preprint arXiv:1703.05192</a:t>
            </a:r>
            <a:r>
              <a:rPr lang="en-GB" sz="1000" dirty="0">
                <a:solidFill>
                  <a:srgbClr val="222222"/>
                </a:solidFill>
                <a:highlight>
                  <a:srgbClr val="FFFFFF"/>
                </a:highlight>
              </a:rPr>
              <a:t> (2017).</a:t>
            </a:r>
            <a:endParaRPr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hape 520"/>
          <p:cNvPicPr preferRelativeResize="0">
            <a:picLocks noChangeAspect="1"/>
          </p:cNvPicPr>
          <p:nvPr/>
        </p:nvPicPr>
        <p:blipFill>
          <a:blip r:embed="rId1"/>
          <a:stretch>
            <a:fillRect/>
          </a:stretch>
        </p:blipFill>
        <p:spPr>
          <a:xfrm>
            <a:off x="3388468" y="1401096"/>
            <a:ext cx="5755532" cy="4775867"/>
          </a:xfrm>
          <a:prstGeom prst="rect">
            <a:avLst/>
          </a:prstGeom>
          <a:noFill/>
          <a:ln>
            <a:noFill/>
          </a:ln>
        </p:spPr>
      </p:pic>
      <p:sp>
        <p:nvSpPr>
          <p:cNvPr id="2" name="Content Placeholder 1"/>
          <p:cNvSpPr>
            <a:spLocks noGrp="1"/>
          </p:cNvSpPr>
          <p:nvPr>
            <p:ph idx="1"/>
          </p:nvPr>
        </p:nvSpPr>
        <p:spPr>
          <a:xfrm>
            <a:off x="0" y="1576551"/>
            <a:ext cx="3543300" cy="4600411"/>
          </a:xfrm>
        </p:spPr>
        <p:txBody>
          <a:bodyPr>
            <a:normAutofit fontScale="92500" lnSpcReduction="10000"/>
          </a:bodyPr>
          <a:lstStyle/>
          <a:p>
            <a:r>
              <a:rPr lang="en-US" sz="2400" dirty="0"/>
              <a:t>Weight sharing/reuse is important</a:t>
            </a:r>
            <a:endParaRPr lang="en-US" sz="2400" dirty="0"/>
          </a:p>
          <a:p>
            <a:r>
              <a:rPr lang="en-US" dirty="0"/>
              <a:t>Same network weights/activations must perform multiple tasks</a:t>
            </a:r>
            <a:endParaRPr lang="en-US" dirty="0"/>
          </a:p>
          <a:p>
            <a:pPr lvl="1"/>
            <a:r>
              <a:rPr lang="en-US" dirty="0"/>
              <a:t>Indirectly increases number of training samples and generalizability</a:t>
            </a:r>
            <a:endParaRPr lang="en-US" dirty="0"/>
          </a:p>
          <a:p>
            <a:r>
              <a:rPr lang="en-US" dirty="0"/>
              <a:t>Reduces number of weights to train</a:t>
            </a:r>
            <a:endParaRPr lang="en-US" dirty="0"/>
          </a:p>
          <a:p>
            <a:pPr lvl="1"/>
            <a:r>
              <a:rPr lang="en-US" dirty="0"/>
              <a:t>Optimization is easier</a:t>
            </a:r>
            <a:endParaRPr lang="en-US" dirty="0"/>
          </a:p>
        </p:txBody>
      </p:sp>
      <p:sp>
        <p:nvSpPr>
          <p:cNvPr id="3" name="Title 2"/>
          <p:cNvSpPr>
            <a:spLocks noGrp="1"/>
          </p:cNvSpPr>
          <p:nvPr>
            <p:ph type="title"/>
          </p:nvPr>
        </p:nvSpPr>
        <p:spPr/>
        <p:txBody>
          <a:bodyPr/>
          <a:lstStyle/>
          <a:p>
            <a:r>
              <a:rPr lang="en-US" dirty="0" err="1"/>
              <a:t>DiscoGAN</a:t>
            </a:r>
            <a:endParaRPr lang="en-US" dirty="0"/>
          </a:p>
        </p:txBody>
      </p:sp>
      <p:sp>
        <p:nvSpPr>
          <p:cNvPr id="8" name="Shape 529"/>
          <p:cNvSpPr/>
          <p:nvPr/>
        </p:nvSpPr>
        <p:spPr>
          <a:xfrm>
            <a:off x="5176922" y="2034193"/>
            <a:ext cx="965700" cy="995100"/>
          </a:xfrm>
          <a:prstGeom prst="ellipse">
            <a:avLst/>
          </a:prstGeom>
          <a:noFill/>
          <a:ln w="3810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p>
        </p:txBody>
      </p:sp>
      <p:sp>
        <p:nvSpPr>
          <p:cNvPr id="9" name="Shape 530"/>
          <p:cNvSpPr/>
          <p:nvPr/>
        </p:nvSpPr>
        <p:spPr>
          <a:xfrm>
            <a:off x="6922700" y="4440117"/>
            <a:ext cx="965700" cy="995100"/>
          </a:xfrm>
          <a:prstGeom prst="ellipse">
            <a:avLst/>
          </a:prstGeom>
          <a:noFill/>
          <a:ln w="3810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p>
        </p:txBody>
      </p:sp>
      <p:sp>
        <p:nvSpPr>
          <p:cNvPr id="10" name="Shape 531"/>
          <p:cNvSpPr/>
          <p:nvPr/>
        </p:nvSpPr>
        <p:spPr>
          <a:xfrm>
            <a:off x="5176922" y="4440117"/>
            <a:ext cx="965700" cy="995100"/>
          </a:xfrm>
          <a:prstGeom prst="ellipse">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p>
        </p:txBody>
      </p:sp>
      <p:sp>
        <p:nvSpPr>
          <p:cNvPr id="11" name="Shape 532"/>
          <p:cNvSpPr/>
          <p:nvPr/>
        </p:nvSpPr>
        <p:spPr>
          <a:xfrm>
            <a:off x="6922700" y="2034193"/>
            <a:ext cx="965700" cy="995100"/>
          </a:xfrm>
          <a:prstGeom prst="ellipse">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p>
        </p:txBody>
      </p:sp>
      <p:cxnSp>
        <p:nvCxnSpPr>
          <p:cNvPr id="13" name="Shape 533"/>
          <p:cNvCxnSpPr>
            <a:stCxn id="8" idx="4"/>
            <a:endCxn id="9" idx="0"/>
          </p:cNvCxnSpPr>
          <p:nvPr/>
        </p:nvCxnSpPr>
        <p:spPr>
          <a:xfrm>
            <a:off x="5659772" y="3029293"/>
            <a:ext cx="1745778" cy="1410824"/>
          </a:xfrm>
          <a:prstGeom prst="straightConnector1">
            <a:avLst/>
          </a:prstGeom>
          <a:noFill/>
          <a:ln w="38100" cap="flat" cmpd="sng">
            <a:solidFill>
              <a:srgbClr val="FF0000"/>
            </a:solidFill>
            <a:prstDash val="dash"/>
            <a:round/>
            <a:headEnd type="none" w="med" len="med"/>
            <a:tailEnd type="none" w="med" len="med"/>
          </a:ln>
        </p:spPr>
      </p:cxnSp>
      <p:cxnSp>
        <p:nvCxnSpPr>
          <p:cNvPr id="14" name="Shape 534"/>
          <p:cNvCxnSpPr>
            <a:stCxn id="10" idx="0"/>
            <a:endCxn id="11" idx="4"/>
          </p:cNvCxnSpPr>
          <p:nvPr/>
        </p:nvCxnSpPr>
        <p:spPr>
          <a:xfrm flipV="1">
            <a:off x="5659772" y="3029293"/>
            <a:ext cx="1745778" cy="1410824"/>
          </a:xfrm>
          <a:prstGeom prst="straightConnector1">
            <a:avLst/>
          </a:prstGeom>
          <a:noFill/>
          <a:ln w="38100" cap="flat" cmpd="sng">
            <a:solidFill>
              <a:srgbClr val="0000FF"/>
            </a:solidFill>
            <a:prstDash val="dash"/>
            <a:round/>
            <a:headEnd type="none" w="med" len="med"/>
            <a:tailEnd type="none" w="med" len="med"/>
          </a:ln>
        </p:spPr>
      </p:cxnSp>
      <p:sp>
        <p:nvSpPr>
          <p:cNvPr id="18" name="Shape 535"/>
          <p:cNvSpPr txBox="1"/>
          <p:nvPr/>
        </p:nvSpPr>
        <p:spPr>
          <a:xfrm>
            <a:off x="1566041" y="6374329"/>
            <a:ext cx="7778879" cy="18359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000" dirty="0">
                <a:solidFill>
                  <a:srgbClr val="222222"/>
                </a:solidFill>
                <a:highlight>
                  <a:srgbClr val="FFFFFF"/>
                </a:highlight>
              </a:rPr>
              <a:t>Kim, Taeksoo, et al. "Learning to discover cross-domain relations with generative adversarial networks." </a:t>
            </a:r>
            <a:r>
              <a:rPr lang="en-GB" sz="1000" i="1" dirty="0">
                <a:solidFill>
                  <a:srgbClr val="222222"/>
                </a:solidFill>
                <a:highlight>
                  <a:srgbClr val="FFFFFF"/>
                </a:highlight>
              </a:rPr>
              <a:t>arXiv preprint arXiv:1703.05192</a:t>
            </a:r>
            <a:r>
              <a:rPr lang="en-GB" sz="1000" dirty="0">
                <a:solidFill>
                  <a:srgbClr val="222222"/>
                </a:solidFill>
                <a:highlight>
                  <a:srgbClr val="FFFFFF"/>
                </a:highlight>
              </a:rPr>
              <a:t> (2017).</a:t>
            </a:r>
            <a:endParaRPr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576551"/>
            <a:ext cx="3543300" cy="4600411"/>
          </a:xfrm>
        </p:spPr>
        <p:txBody>
          <a:bodyPr>
            <a:normAutofit fontScale="92500" lnSpcReduction="10000"/>
          </a:bodyPr>
          <a:lstStyle/>
          <a:p>
            <a:r>
              <a:rPr lang="en-US" sz="2400" dirty="0"/>
              <a:t>Weight sharing/reuse is important</a:t>
            </a:r>
            <a:endParaRPr lang="en-US" sz="2400" dirty="0"/>
          </a:p>
          <a:p>
            <a:pPr lvl="1"/>
            <a:r>
              <a:rPr lang="en-US" sz="2000" dirty="0"/>
              <a:t>Same reason CNNs work</a:t>
            </a:r>
            <a:endParaRPr lang="en-US" sz="2000" dirty="0"/>
          </a:p>
          <a:p>
            <a:r>
              <a:rPr lang="en-US" dirty="0"/>
              <a:t>Same network weights/activations must perform multiple tasks</a:t>
            </a:r>
            <a:endParaRPr lang="en-US" dirty="0"/>
          </a:p>
          <a:p>
            <a:pPr lvl="1"/>
            <a:r>
              <a:rPr lang="en-US" dirty="0"/>
              <a:t>Indirectly increases number of training samples and generalizability</a:t>
            </a:r>
            <a:endParaRPr lang="en-US" dirty="0"/>
          </a:p>
          <a:p>
            <a:r>
              <a:rPr lang="en-US" dirty="0"/>
              <a:t>Reduces number of weights to train</a:t>
            </a:r>
            <a:endParaRPr lang="en-US" dirty="0"/>
          </a:p>
          <a:p>
            <a:pPr lvl="1"/>
            <a:r>
              <a:rPr lang="en-US" dirty="0"/>
              <a:t>Optimization is easier</a:t>
            </a:r>
            <a:endParaRPr lang="en-US" dirty="0"/>
          </a:p>
        </p:txBody>
      </p:sp>
      <p:sp>
        <p:nvSpPr>
          <p:cNvPr id="3" name="Title 2"/>
          <p:cNvSpPr>
            <a:spLocks noGrp="1"/>
          </p:cNvSpPr>
          <p:nvPr>
            <p:ph type="title"/>
          </p:nvPr>
        </p:nvSpPr>
        <p:spPr/>
        <p:txBody>
          <a:bodyPr/>
          <a:lstStyle/>
          <a:p>
            <a:r>
              <a:rPr lang="en-US" dirty="0" err="1"/>
              <a:t>DiscoGAN</a:t>
            </a:r>
            <a:endParaRPr lang="en-US" dirty="0"/>
          </a:p>
        </p:txBody>
      </p:sp>
      <p:sp>
        <p:nvSpPr>
          <p:cNvPr id="18" name="Shape 535"/>
          <p:cNvSpPr txBox="1"/>
          <p:nvPr/>
        </p:nvSpPr>
        <p:spPr>
          <a:xfrm>
            <a:off x="1566041" y="6374329"/>
            <a:ext cx="7778879" cy="18359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000" dirty="0">
                <a:solidFill>
                  <a:srgbClr val="222222"/>
                </a:solidFill>
                <a:highlight>
                  <a:srgbClr val="FFFFFF"/>
                </a:highlight>
              </a:rPr>
              <a:t>Kim, Taeksoo, et al. "Learning to discover cross-domain relations with generative adversarial networks." </a:t>
            </a:r>
            <a:r>
              <a:rPr lang="en-GB" sz="1000" i="1" dirty="0">
                <a:solidFill>
                  <a:srgbClr val="222222"/>
                </a:solidFill>
                <a:highlight>
                  <a:srgbClr val="FFFFFF"/>
                </a:highlight>
              </a:rPr>
              <a:t>arXiv preprint arXiv:1703.05192</a:t>
            </a:r>
            <a:r>
              <a:rPr lang="en-GB" sz="1000" dirty="0">
                <a:solidFill>
                  <a:srgbClr val="222222"/>
                </a:solidFill>
                <a:highlight>
                  <a:srgbClr val="FFFFFF"/>
                </a:highlight>
              </a:rPr>
              <a:t> (2017).</a:t>
            </a:r>
            <a:endParaRPr sz="1000" dirty="0"/>
          </a:p>
        </p:txBody>
      </p:sp>
      <p:pic>
        <p:nvPicPr>
          <p:cNvPr id="15" name="Shape 543"/>
          <p:cNvPicPr preferRelativeResize="0">
            <a:picLocks noChangeAspect="1"/>
          </p:cNvPicPr>
          <p:nvPr/>
        </p:nvPicPr>
        <p:blipFill>
          <a:blip r:embed="rId1"/>
          <a:stretch>
            <a:fillRect/>
          </a:stretch>
        </p:blipFill>
        <p:spPr>
          <a:xfrm>
            <a:off x="3906163" y="1932595"/>
            <a:ext cx="4738534" cy="343819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DiscoGAN</a:t>
            </a:r>
            <a:endParaRPr lang="en-US" dirty="0"/>
          </a:p>
        </p:txBody>
      </p:sp>
      <p:pic>
        <p:nvPicPr>
          <p:cNvPr id="17" name="Shape 552"/>
          <p:cNvPicPr preferRelativeResize="0">
            <a:picLocks noChangeAspect="1"/>
          </p:cNvPicPr>
          <p:nvPr/>
        </p:nvPicPr>
        <p:blipFill rotWithShape="1">
          <a:blip r:embed="rId1"/>
          <a:srcRect b="14864"/>
          <a:stretch>
            <a:fillRect/>
          </a:stretch>
        </p:blipFill>
        <p:spPr>
          <a:xfrm>
            <a:off x="1071824" y="1177462"/>
            <a:ext cx="6678313" cy="1502676"/>
          </a:xfrm>
          <a:prstGeom prst="rect">
            <a:avLst/>
          </a:prstGeom>
          <a:noFill/>
          <a:ln>
            <a:noFill/>
          </a:ln>
        </p:spPr>
      </p:pic>
      <p:pic>
        <p:nvPicPr>
          <p:cNvPr id="22" name="Picture 21"/>
          <p:cNvPicPr>
            <a:picLocks noChangeAspect="1"/>
          </p:cNvPicPr>
          <p:nvPr/>
        </p:nvPicPr>
        <p:blipFill>
          <a:blip r:embed="rId2"/>
          <a:stretch>
            <a:fillRect/>
          </a:stretch>
        </p:blipFill>
        <p:spPr>
          <a:xfrm>
            <a:off x="1380158" y="3265097"/>
            <a:ext cx="6293085" cy="17273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1"/>
            <a:ext cx="4731518" cy="5112092"/>
          </a:xfrm>
        </p:spPr>
        <p:txBody>
          <a:bodyPr/>
          <a:lstStyle/>
          <a:p>
            <a:pPr marL="0" indent="0">
              <a:buNone/>
            </a:pPr>
            <a:r>
              <a:rPr lang="en-US" dirty="0"/>
              <a:t>Issues</a:t>
            </a:r>
            <a:endParaRPr lang="en-US" dirty="0"/>
          </a:p>
          <a:p>
            <a:r>
              <a:rPr lang="en-US" dirty="0"/>
              <a:t>Is this the correct shoe for this purse?</a:t>
            </a:r>
            <a:endParaRPr lang="en-US" dirty="0"/>
          </a:p>
          <a:p>
            <a:r>
              <a:rPr lang="en-US" dirty="0"/>
              <a:t>Is there a better match?</a:t>
            </a:r>
            <a:endParaRPr lang="en-US" dirty="0"/>
          </a:p>
          <a:p>
            <a:r>
              <a:rPr lang="en-US" dirty="0"/>
              <a:t>Original paper doesn’t talk about it</a:t>
            </a:r>
            <a:endParaRPr lang="en-US" dirty="0"/>
          </a:p>
          <a:p>
            <a:endParaRPr lang="en-US" dirty="0"/>
          </a:p>
          <a:p>
            <a:r>
              <a:rPr lang="en-US" dirty="0"/>
              <a:t>Sometimes the mapping isn’t correct</a:t>
            </a:r>
            <a:endParaRPr lang="en-US" dirty="0"/>
          </a:p>
        </p:txBody>
      </p:sp>
      <p:sp>
        <p:nvSpPr>
          <p:cNvPr id="3" name="Title 2"/>
          <p:cNvSpPr>
            <a:spLocks noGrp="1"/>
          </p:cNvSpPr>
          <p:nvPr>
            <p:ph type="title"/>
          </p:nvPr>
        </p:nvSpPr>
        <p:spPr/>
        <p:txBody>
          <a:bodyPr/>
          <a:lstStyle/>
          <a:p>
            <a:r>
              <a:rPr lang="en-US" dirty="0" err="1"/>
              <a:t>DiscoGAN</a:t>
            </a:r>
            <a:endParaRPr lang="en-US" dirty="0"/>
          </a:p>
        </p:txBody>
      </p:sp>
      <p:pic>
        <p:nvPicPr>
          <p:cNvPr id="4" name="Shape 551"/>
          <p:cNvPicPr preferRelativeResize="0"/>
          <p:nvPr/>
        </p:nvPicPr>
        <p:blipFill rotWithShape="1">
          <a:blip r:embed="rId1"/>
          <a:srcRect l="5078" b="15383"/>
          <a:stretch>
            <a:fillRect/>
          </a:stretch>
        </p:blipFill>
        <p:spPr>
          <a:xfrm>
            <a:off x="4680501" y="1468299"/>
            <a:ext cx="4463499" cy="1489625"/>
          </a:xfrm>
          <a:prstGeom prst="rect">
            <a:avLst/>
          </a:prstGeom>
          <a:noFill/>
          <a:ln>
            <a:noFill/>
          </a:ln>
        </p:spPr>
      </p:pic>
      <p:pic>
        <p:nvPicPr>
          <p:cNvPr id="7" name="Picture 6"/>
          <p:cNvPicPr>
            <a:picLocks noChangeAspect="1"/>
          </p:cNvPicPr>
          <p:nvPr/>
        </p:nvPicPr>
        <p:blipFill>
          <a:blip r:embed="rId2"/>
          <a:stretch>
            <a:fillRect/>
          </a:stretch>
        </p:blipFill>
        <p:spPr>
          <a:xfrm>
            <a:off x="4939862" y="4189278"/>
            <a:ext cx="4291642" cy="1076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b="2200"/>
          <a:stretch>
            <a:fillRect/>
          </a:stretch>
        </p:blipFill>
        <p:spPr>
          <a:xfrm>
            <a:off x="4009810" y="3230773"/>
            <a:ext cx="4644474" cy="3364992"/>
          </a:xfrm>
          <a:prstGeom prst="rect">
            <a:avLst/>
          </a:prstGeom>
        </p:spPr>
      </p:pic>
      <p:sp>
        <p:nvSpPr>
          <p:cNvPr id="2" name="Content Placeholder 1"/>
          <p:cNvSpPr>
            <a:spLocks noGrp="1"/>
          </p:cNvSpPr>
          <p:nvPr>
            <p:ph idx="1"/>
          </p:nvPr>
        </p:nvSpPr>
        <p:spPr>
          <a:xfrm>
            <a:off x="208344" y="819460"/>
            <a:ext cx="8821356" cy="5112092"/>
          </a:xfrm>
        </p:spPr>
        <p:txBody>
          <a:bodyPr/>
          <a:lstStyle/>
          <a:p>
            <a:r>
              <a:rPr lang="en-US" dirty="0"/>
              <a:t>Came out shortly after </a:t>
            </a:r>
            <a:r>
              <a:rPr lang="en-US" dirty="0" err="1"/>
              <a:t>DiscoGAN</a:t>
            </a:r>
            <a:r>
              <a:rPr lang="en-US" dirty="0"/>
              <a:t>, popularized the idea</a:t>
            </a:r>
            <a:endParaRPr lang="en-US" dirty="0"/>
          </a:p>
          <a:p>
            <a:r>
              <a:rPr lang="en-US" dirty="0"/>
              <a:t>Added another component to the loss:</a:t>
            </a:r>
            <a:endParaRPr lang="en-US" dirty="0"/>
          </a:p>
          <a:p>
            <a:pPr lvl="1"/>
            <a:r>
              <a:rPr lang="en-US" dirty="0"/>
              <a:t>Normally G</a:t>
            </a:r>
            <a:r>
              <a:rPr lang="en-US" baseline="-25000" dirty="0"/>
              <a:t>AB</a:t>
            </a:r>
            <a:r>
              <a:rPr lang="en-US" dirty="0"/>
              <a:t> takes </a:t>
            </a:r>
            <a:r>
              <a:rPr lang="en-US" dirty="0" err="1"/>
              <a:t>x</a:t>
            </a:r>
            <a:r>
              <a:rPr lang="en-US" baseline="-25000" dirty="0" err="1"/>
              <a:t>A</a:t>
            </a:r>
            <a:r>
              <a:rPr lang="en-US" dirty="0"/>
              <a:t> to domain B</a:t>
            </a:r>
            <a:endParaRPr lang="en-US" dirty="0"/>
          </a:p>
          <a:p>
            <a:pPr lvl="1"/>
            <a:r>
              <a:rPr lang="en-US" dirty="0"/>
              <a:t>This means G</a:t>
            </a:r>
            <a:r>
              <a:rPr lang="en-US" baseline="-25000" dirty="0"/>
              <a:t>AB</a:t>
            </a:r>
            <a:r>
              <a:rPr lang="en-US" dirty="0"/>
              <a:t>(</a:t>
            </a:r>
            <a:r>
              <a:rPr lang="en-US" dirty="0" err="1"/>
              <a:t>x</a:t>
            </a:r>
            <a:r>
              <a:rPr lang="en-US" baseline="-25000" dirty="0" err="1"/>
              <a:t>A</a:t>
            </a:r>
            <a:r>
              <a:rPr lang="en-US" dirty="0"/>
              <a:t>) will be different from </a:t>
            </a:r>
            <a:r>
              <a:rPr lang="en-US" dirty="0" err="1"/>
              <a:t>x</a:t>
            </a:r>
            <a:r>
              <a:rPr lang="en-US" baseline="-25000" dirty="0" err="1"/>
              <a:t>A</a:t>
            </a:r>
            <a:endParaRPr lang="en-US" baseline="-25000" dirty="0"/>
          </a:p>
          <a:p>
            <a:pPr lvl="1"/>
            <a:r>
              <a:rPr lang="en-US" dirty="0"/>
              <a:t>Add additional constraint that G</a:t>
            </a:r>
            <a:r>
              <a:rPr lang="en-US" baseline="-25000" dirty="0"/>
              <a:t>AB</a:t>
            </a:r>
            <a:r>
              <a:rPr lang="en-US" dirty="0"/>
              <a:t>(</a:t>
            </a:r>
            <a:r>
              <a:rPr lang="en-US" dirty="0" err="1"/>
              <a:t>x</a:t>
            </a:r>
            <a:r>
              <a:rPr lang="en-US" baseline="-25000" dirty="0" err="1"/>
              <a:t>B</a:t>
            </a:r>
            <a:r>
              <a:rPr lang="en-US" dirty="0"/>
              <a:t>) = </a:t>
            </a:r>
            <a:r>
              <a:rPr lang="en-US" dirty="0" err="1"/>
              <a:t>x</a:t>
            </a:r>
            <a:r>
              <a:rPr lang="en-US" baseline="-25000" dirty="0" err="1"/>
              <a:t>B</a:t>
            </a:r>
            <a:endParaRPr lang="en-US" dirty="0"/>
          </a:p>
          <a:p>
            <a:pPr lvl="2"/>
            <a:r>
              <a:rPr lang="en-US" dirty="0"/>
              <a:t>Intuitively, G should take something not in A to B, but if it’s already in B, it shouldn’t change it</a:t>
            </a:r>
            <a:endParaRPr lang="en-US" dirty="0"/>
          </a:p>
        </p:txBody>
      </p:sp>
      <p:sp>
        <p:nvSpPr>
          <p:cNvPr id="3" name="Title 2"/>
          <p:cNvSpPr>
            <a:spLocks noGrp="1"/>
          </p:cNvSpPr>
          <p:nvPr>
            <p:ph type="title"/>
          </p:nvPr>
        </p:nvSpPr>
        <p:spPr/>
        <p:txBody>
          <a:bodyPr/>
          <a:lstStyle/>
          <a:p>
            <a:r>
              <a:rPr lang="en-US" dirty="0"/>
              <a:t>CycleGAN</a:t>
            </a:r>
            <a:endParaRPr lang="en-US" dirty="0"/>
          </a:p>
        </p:txBody>
      </p:sp>
      <p:sp>
        <p:nvSpPr>
          <p:cNvPr id="7" name="Rectangle 6"/>
          <p:cNvSpPr/>
          <p:nvPr/>
        </p:nvSpPr>
        <p:spPr>
          <a:xfrm>
            <a:off x="370110" y="6642556"/>
            <a:ext cx="8497824" cy="215444"/>
          </a:xfrm>
          <a:prstGeom prst="rect">
            <a:avLst/>
          </a:prstGeom>
        </p:spPr>
        <p:txBody>
          <a:bodyPr wrap="square">
            <a:spAutoFit/>
          </a:bodyPr>
          <a:lstStyle/>
          <a:p>
            <a:r>
              <a:rPr lang="en-US" sz="800" dirty="0">
                <a:solidFill>
                  <a:srgbClr val="222222"/>
                </a:solidFill>
                <a:latin typeface="Arial" panose="020B0604020202020204" pitchFamily="34" charset="0"/>
              </a:rPr>
              <a:t>Zhu, Jun-Yan, et al. "Unpaired image-to-image translation using cycle-consistent adversarial networks." </a:t>
            </a:r>
            <a:r>
              <a:rPr lang="en-US" sz="800" i="1" dirty="0">
                <a:solidFill>
                  <a:srgbClr val="222222"/>
                </a:solidFill>
                <a:latin typeface="Arial" panose="020B0604020202020204" pitchFamily="34" charset="0"/>
              </a:rPr>
              <a:t>Proceedings of the IEEE International Conference on Computer Vision</a:t>
            </a:r>
            <a:r>
              <a:rPr lang="en-US" sz="800" dirty="0">
                <a:solidFill>
                  <a:srgbClr val="222222"/>
                </a:solidFill>
                <a:latin typeface="Arial" panose="020B0604020202020204" pitchFamily="34" charset="0"/>
              </a:rPr>
              <a:t>. 2017.</a:t>
            </a:r>
            <a:endParaRPr lang="en-US" sz="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Can only learn simple </a:t>
            </a:r>
            <a:r>
              <a:rPr lang="en-US" sz="2000" b="1" dirty="0"/>
              <a:t>style-transfer</a:t>
            </a:r>
            <a:r>
              <a:rPr lang="en-US" sz="2000" dirty="0"/>
              <a:t> transformations</a:t>
            </a:r>
            <a:endParaRPr lang="en-US" sz="2000" dirty="0"/>
          </a:p>
          <a:p>
            <a:pPr lvl="1"/>
            <a:r>
              <a:rPr lang="en-US" sz="2000" dirty="0"/>
              <a:t>e.g. paint a horse to look like a zebra</a:t>
            </a:r>
            <a:endParaRPr lang="en-US" sz="2000" dirty="0"/>
          </a:p>
          <a:p>
            <a:r>
              <a:rPr lang="en-US" sz="2000" dirty="0"/>
              <a:t>Can only learn </a:t>
            </a:r>
            <a:r>
              <a:rPr lang="en-US" sz="2000" b="1" i="1" dirty="0"/>
              <a:t>one</a:t>
            </a:r>
            <a:r>
              <a:rPr lang="en-US" sz="2000" dirty="0"/>
              <a:t> transformation</a:t>
            </a:r>
            <a:endParaRPr lang="en-US" sz="2000" dirty="0"/>
          </a:p>
          <a:p>
            <a:pPr lvl="1"/>
            <a:r>
              <a:rPr lang="en-US" sz="2000" dirty="0"/>
              <a:t>e.g. all horses become zebras, and nothing else is transformed</a:t>
            </a:r>
            <a:endParaRPr lang="en-US" sz="2000" dirty="0"/>
          </a:p>
          <a:p>
            <a:pPr lvl="1"/>
            <a:r>
              <a:rPr lang="en-US" sz="2000" dirty="0"/>
              <a:t>Thus domains must be homogenous</a:t>
            </a:r>
            <a:endParaRPr lang="en-US" sz="2000" dirty="0"/>
          </a:p>
          <a:p>
            <a:pPr lvl="1"/>
            <a:r>
              <a:rPr lang="en-US" sz="2000" dirty="0"/>
              <a:t>Papers do a lot of cropping and centering</a:t>
            </a:r>
            <a:r>
              <a:rPr lang="en-US" sz="2000" dirty="0"/>
              <a:t>…</a:t>
            </a:r>
            <a:endParaRPr lang="en-US" sz="2000" dirty="0"/>
          </a:p>
          <a:p>
            <a:r>
              <a:rPr lang="en-US" sz="2000" dirty="0"/>
              <a:t>Transform based on the </a:t>
            </a:r>
            <a:r>
              <a:rPr lang="en-US" sz="2000" b="1" dirty="0"/>
              <a:t>pixel space</a:t>
            </a:r>
            <a:endParaRPr lang="en-US" sz="2000" b="1" dirty="0"/>
          </a:p>
          <a:p>
            <a:pPr lvl="1"/>
            <a:r>
              <a:rPr lang="en-US" sz="2000" dirty="0"/>
              <a:t>Is MSE between two 256x256x3-dimensional images meaningful? </a:t>
            </a:r>
            <a:endParaRPr lang="en-US" sz="2000" dirty="0"/>
          </a:p>
          <a:p>
            <a:r>
              <a:rPr lang="en-US" sz="2000" dirty="0"/>
              <a:t>Assumes </a:t>
            </a:r>
            <a:r>
              <a:rPr lang="en-US" sz="2000" b="1" dirty="0"/>
              <a:t>any invertible </a:t>
            </a:r>
            <a:r>
              <a:rPr lang="en-US" sz="2000" dirty="0"/>
              <a:t>transformation is meaningful</a:t>
            </a:r>
            <a:endParaRPr lang="en-US" sz="2000" dirty="0"/>
          </a:p>
          <a:p>
            <a:pPr lvl="1"/>
            <a:r>
              <a:rPr lang="en-US" sz="2000" dirty="0"/>
              <a:t>What does </a:t>
            </a:r>
            <a:r>
              <a:rPr lang="en-US" sz="2000" dirty="0" err="1"/>
              <a:t>invertibility</a:t>
            </a:r>
            <a:r>
              <a:rPr lang="en-US" sz="2000" dirty="0"/>
              <a:t> have to do with semantic meaning?</a:t>
            </a:r>
            <a:endParaRPr lang="en-US" sz="2000" dirty="0"/>
          </a:p>
          <a:p>
            <a:r>
              <a:rPr lang="en-US" sz="2000" dirty="0"/>
              <a:t>Not </a:t>
            </a:r>
            <a:r>
              <a:rPr lang="en-US" sz="2000" b="1" dirty="0"/>
              <a:t>interpretable</a:t>
            </a:r>
            <a:endParaRPr lang="en-US" sz="2000" b="1" dirty="0"/>
          </a:p>
          <a:p>
            <a:pPr lvl="1"/>
            <a:r>
              <a:rPr lang="en-US" sz="2000" dirty="0"/>
              <a:t>Why did individual </a:t>
            </a:r>
            <a:r>
              <a:rPr lang="en-US" sz="2000" i="1" dirty="0" err="1"/>
              <a:t>i</a:t>
            </a:r>
            <a:r>
              <a:rPr lang="en-US" sz="2000" dirty="0"/>
              <a:t> in domain 1 get paired with this particular individual in domain 2? CycleGAN offers no insight into its decision</a:t>
            </a:r>
            <a:endParaRPr lang="en-US" sz="2000" dirty="0"/>
          </a:p>
          <a:p>
            <a:endParaRPr lang="en-US" dirty="0"/>
          </a:p>
        </p:txBody>
      </p:sp>
      <p:sp>
        <p:nvSpPr>
          <p:cNvPr id="3" name="Title 2"/>
          <p:cNvSpPr>
            <a:spLocks noGrp="1"/>
          </p:cNvSpPr>
          <p:nvPr>
            <p:ph type="title"/>
          </p:nvPr>
        </p:nvSpPr>
        <p:spPr/>
        <p:txBody>
          <a:bodyPr/>
          <a:lstStyle/>
          <a:p>
            <a:r>
              <a:rPr lang="en-US" dirty="0"/>
              <a:t>Limitations of Cycle-consistency</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
          <a:srcRect l="4983" t="35028" r="2406" b="19539"/>
          <a:stretch>
            <a:fillRect/>
          </a:stretch>
        </p:blipFill>
        <p:spPr>
          <a:xfrm>
            <a:off x="927100" y="3422076"/>
            <a:ext cx="7015544" cy="3270823"/>
          </a:xfrm>
          <a:prstGeom prst="rect">
            <a:avLst/>
          </a:prstGeom>
        </p:spPr>
      </p:pic>
      <p:sp>
        <p:nvSpPr>
          <p:cNvPr id="2" name="Content Placeholder 1"/>
          <p:cNvSpPr>
            <a:spLocks noGrp="1"/>
          </p:cNvSpPr>
          <p:nvPr>
            <p:ph idx="1"/>
          </p:nvPr>
        </p:nvSpPr>
        <p:spPr>
          <a:xfrm>
            <a:off x="208344" y="798991"/>
            <a:ext cx="8735959" cy="2414109"/>
          </a:xfrm>
        </p:spPr>
        <p:txBody>
          <a:bodyPr>
            <a:normAutofit fontScale="70000" lnSpcReduction="20000"/>
          </a:bodyPr>
          <a:lstStyle/>
          <a:p>
            <a:r>
              <a:rPr lang="en-US" dirty="0"/>
              <a:t>Amodio &amp; Krishnaswamy (2018)</a:t>
            </a:r>
            <a:endParaRPr lang="en-US" dirty="0"/>
          </a:p>
          <a:p>
            <a:r>
              <a:rPr lang="en-US" dirty="0"/>
              <a:t>Consider manifolds A and B to be two </a:t>
            </a:r>
            <a:r>
              <a:rPr lang="en-US" dirty="0" err="1"/>
              <a:t>CyTOF</a:t>
            </a:r>
            <a:r>
              <a:rPr lang="en-US" dirty="0"/>
              <a:t> panels</a:t>
            </a:r>
            <a:endParaRPr lang="en-US" dirty="0"/>
          </a:p>
          <a:p>
            <a:pPr lvl="1"/>
            <a:r>
              <a:rPr lang="en-US" dirty="0"/>
              <a:t>Different markers, samples from same tissue</a:t>
            </a:r>
            <a:endParaRPr lang="en-US" dirty="0"/>
          </a:p>
          <a:p>
            <a:r>
              <a:rPr lang="en-US" dirty="0"/>
              <a:t>Panel A measures 40 markers</a:t>
            </a:r>
            <a:endParaRPr lang="en-US" dirty="0"/>
          </a:p>
          <a:p>
            <a:r>
              <a:rPr lang="en-US" dirty="0"/>
              <a:t>Panel B measures 40 markers</a:t>
            </a:r>
            <a:endParaRPr lang="en-US" dirty="0"/>
          </a:p>
          <a:p>
            <a:r>
              <a:rPr lang="en-US" dirty="0"/>
              <a:t>10 shared markers and 30 unique markers, each</a:t>
            </a:r>
            <a:endParaRPr lang="en-US" dirty="0"/>
          </a:p>
          <a:p>
            <a:r>
              <a:rPr lang="en-US" dirty="0"/>
              <a:t>Using 10 shared markers, find corresponding cells across panels</a:t>
            </a:r>
            <a:endParaRPr lang="en-US" dirty="0"/>
          </a:p>
        </p:txBody>
      </p:sp>
      <p:sp>
        <p:nvSpPr>
          <p:cNvPr id="3" name="Title 2"/>
          <p:cNvSpPr>
            <a:spLocks noGrp="1"/>
          </p:cNvSpPr>
          <p:nvPr>
            <p:ph type="title"/>
          </p:nvPr>
        </p:nvSpPr>
        <p:spPr/>
        <p:txBody>
          <a:bodyPr/>
          <a:lstStyle/>
          <a:p>
            <a:r>
              <a:rPr lang="en-US" dirty="0"/>
              <a:t>Manifold Alignment GAN (MAGAN)</a:t>
            </a:r>
            <a:endParaRPr lang="en-US" dirty="0"/>
          </a:p>
        </p:txBody>
      </p:sp>
      <p:pic>
        <p:nvPicPr>
          <p:cNvPr id="4" name="Picture 3"/>
          <p:cNvPicPr>
            <a:picLocks noChangeAspect="1"/>
          </p:cNvPicPr>
          <p:nvPr/>
        </p:nvPicPr>
        <p:blipFill rotWithShape="1">
          <a:blip r:embed="rId1"/>
          <a:srcRect l="4983" t="35028" r="44890" b="19539"/>
          <a:stretch>
            <a:fillRect/>
          </a:stretch>
        </p:blipFill>
        <p:spPr>
          <a:xfrm>
            <a:off x="927100" y="3422076"/>
            <a:ext cx="3797300" cy="3270823"/>
          </a:xfrm>
          <a:prstGeom prst="rect">
            <a:avLst/>
          </a:prstGeom>
        </p:spPr>
      </p:pic>
      <p:sp>
        <p:nvSpPr>
          <p:cNvPr id="5" name="TextBox 4"/>
          <p:cNvSpPr txBox="1"/>
          <p:nvPr/>
        </p:nvSpPr>
        <p:spPr>
          <a:xfrm>
            <a:off x="5365749" y="3148311"/>
            <a:ext cx="1993900" cy="338554"/>
          </a:xfrm>
          <a:prstGeom prst="rect">
            <a:avLst/>
          </a:prstGeom>
          <a:noFill/>
        </p:spPr>
        <p:txBody>
          <a:bodyPr wrap="square" rtlCol="0">
            <a:spAutoFit/>
          </a:bodyPr>
          <a:lstStyle/>
          <a:p>
            <a:pPr algn="ctr"/>
            <a:r>
              <a:rPr lang="en-US" sz="1600" dirty="0"/>
              <a:t>Aligning Manifolds</a:t>
            </a:r>
            <a:endParaRPr lang="en-US" sz="1600" dirty="0"/>
          </a:p>
        </p:txBody>
      </p:sp>
      <p:sp>
        <p:nvSpPr>
          <p:cNvPr id="6" name="TextBox 5"/>
          <p:cNvSpPr txBox="1"/>
          <p:nvPr/>
        </p:nvSpPr>
        <p:spPr>
          <a:xfrm>
            <a:off x="1994720" y="3148311"/>
            <a:ext cx="2581603" cy="338554"/>
          </a:xfrm>
          <a:prstGeom prst="rect">
            <a:avLst/>
          </a:prstGeom>
          <a:noFill/>
        </p:spPr>
        <p:txBody>
          <a:bodyPr wrap="square" rtlCol="0">
            <a:spAutoFit/>
          </a:bodyPr>
          <a:lstStyle/>
          <a:p>
            <a:pPr algn="ctr"/>
            <a:r>
              <a:rPr lang="en-US" sz="1600" dirty="0"/>
              <a:t>Superimposing Manifolds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MAGAN Architecture</a:t>
            </a:r>
            <a:endParaRPr lang="en-US" dirty="0"/>
          </a:p>
        </p:txBody>
      </p:sp>
      <p:pic>
        <p:nvPicPr>
          <p:cNvPr id="4" name="Shape 108"/>
          <p:cNvPicPr preferRelativeResize="0">
            <a:picLocks noGrp="1"/>
          </p:cNvPicPr>
          <p:nvPr>
            <p:ph idx="1"/>
          </p:nvPr>
        </p:nvPicPr>
        <p:blipFill>
          <a:blip r:embed="rId1"/>
          <a:stretch>
            <a:fillRect/>
          </a:stretch>
        </p:blipFill>
        <p:spPr>
          <a:xfrm>
            <a:off x="1150193" y="1065213"/>
            <a:ext cx="6734076" cy="5111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100 simulations of each model</a:t>
            </a:r>
            <a:endParaRPr lang="en-US" dirty="0"/>
          </a:p>
        </p:txBody>
      </p:sp>
      <p:sp>
        <p:nvSpPr>
          <p:cNvPr id="3" name="Title 2"/>
          <p:cNvSpPr>
            <a:spLocks noGrp="1"/>
          </p:cNvSpPr>
          <p:nvPr>
            <p:ph type="title"/>
          </p:nvPr>
        </p:nvSpPr>
        <p:spPr/>
        <p:txBody>
          <a:bodyPr/>
          <a:lstStyle/>
          <a:p>
            <a:r>
              <a:rPr lang="en-US" dirty="0"/>
              <a:t>Matching rotated digits</a:t>
            </a:r>
            <a:endParaRPr lang="en-US" dirty="0"/>
          </a:p>
        </p:txBody>
      </p:sp>
      <p:pic>
        <p:nvPicPr>
          <p:cNvPr id="4" name="Picture 3"/>
          <p:cNvPicPr>
            <a:picLocks noChangeAspect="1"/>
          </p:cNvPicPr>
          <p:nvPr/>
        </p:nvPicPr>
        <p:blipFill rotWithShape="1">
          <a:blip r:embed="rId1"/>
          <a:srcRect l="7681" t="22766" r="3390" b="19667"/>
          <a:stretch>
            <a:fillRect/>
          </a:stretch>
        </p:blipFill>
        <p:spPr>
          <a:xfrm>
            <a:off x="1077418" y="1590847"/>
            <a:ext cx="7455010" cy="4586116"/>
          </a:xfrm>
          <a:prstGeom prst="rect">
            <a:avLst/>
          </a:prstGeom>
        </p:spPr>
      </p:pic>
      <p:sp>
        <p:nvSpPr>
          <p:cNvPr id="5" name="TextBox 4"/>
          <p:cNvSpPr txBox="1"/>
          <p:nvPr/>
        </p:nvSpPr>
        <p:spPr>
          <a:xfrm>
            <a:off x="801964" y="6170789"/>
            <a:ext cx="4002959" cy="461665"/>
          </a:xfrm>
          <a:prstGeom prst="rect">
            <a:avLst/>
          </a:prstGeom>
          <a:noFill/>
        </p:spPr>
        <p:txBody>
          <a:bodyPr wrap="square" rtlCol="0">
            <a:spAutoFit/>
          </a:bodyPr>
          <a:lstStyle/>
          <a:p>
            <a:pPr algn="ctr"/>
            <a:r>
              <a:rPr lang="en-US" sz="2400" dirty="0"/>
              <a:t>GAN w/o Correspondence</a:t>
            </a:r>
            <a:endParaRPr lang="en-US" sz="2400" dirty="0"/>
          </a:p>
        </p:txBody>
      </p:sp>
      <p:sp>
        <p:nvSpPr>
          <p:cNvPr id="6" name="TextBox 5"/>
          <p:cNvSpPr txBox="1"/>
          <p:nvPr/>
        </p:nvSpPr>
        <p:spPr>
          <a:xfrm>
            <a:off x="5673997" y="6170788"/>
            <a:ext cx="2581603" cy="461665"/>
          </a:xfrm>
          <a:prstGeom prst="rect">
            <a:avLst/>
          </a:prstGeom>
          <a:noFill/>
        </p:spPr>
        <p:txBody>
          <a:bodyPr wrap="square" rtlCol="0">
            <a:spAutoFit/>
          </a:bodyPr>
          <a:lstStyle/>
          <a:p>
            <a:pPr algn="ctr"/>
            <a:r>
              <a:rPr lang="en-US" sz="2400" dirty="0"/>
              <a:t>MAGAN</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endParaRPr lang="en-US"/>
          </a:p>
        </p:txBody>
      </p:sp>
      <p:sp>
        <p:nvSpPr>
          <p:cNvPr id="3" name="Title 2"/>
          <p:cNvSpPr>
            <a:spLocks noGrp="1"/>
          </p:cNvSpPr>
          <p:nvPr>
            <p:ph type="title"/>
          </p:nvPr>
        </p:nvSpPr>
        <p:spPr/>
        <p:txBody>
          <a:bodyPr/>
          <a:p>
            <a:r>
              <a:rPr lang="en-US"/>
              <a:t>disentangled representation</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1"/>
            <a:ext cx="8821356" cy="1437029"/>
          </a:xfrm>
        </p:spPr>
        <p:txBody>
          <a:bodyPr>
            <a:normAutofit fontScale="92500" lnSpcReduction="20000"/>
          </a:bodyPr>
          <a:lstStyle/>
          <a:p>
            <a:r>
              <a:rPr lang="en-US" dirty="0"/>
              <a:t>Two underlying cell populations measured in each batch (naïve T cells and central memory T cells)</a:t>
            </a:r>
            <a:endParaRPr lang="en-US" dirty="0"/>
          </a:p>
          <a:p>
            <a:pPr lvl="1"/>
            <a:r>
              <a:rPr lang="en-US" dirty="0"/>
              <a:t>Dropout in CD45RA in batch 1</a:t>
            </a:r>
            <a:endParaRPr lang="en-US" dirty="0"/>
          </a:p>
          <a:p>
            <a:r>
              <a:rPr lang="en-US" dirty="0"/>
              <a:t>MAGAN correctly matches the cell types in the two batches</a:t>
            </a:r>
            <a:endParaRPr lang="en-US" dirty="0"/>
          </a:p>
        </p:txBody>
      </p:sp>
      <p:sp>
        <p:nvSpPr>
          <p:cNvPr id="3" name="Title 2"/>
          <p:cNvSpPr>
            <a:spLocks noGrp="1"/>
          </p:cNvSpPr>
          <p:nvPr>
            <p:ph type="title"/>
          </p:nvPr>
        </p:nvSpPr>
        <p:spPr/>
        <p:txBody>
          <a:bodyPr/>
          <a:lstStyle/>
          <a:p>
            <a:r>
              <a:rPr lang="en-US" dirty="0"/>
              <a:t>Aligning </a:t>
            </a:r>
            <a:r>
              <a:rPr lang="en-US" dirty="0" err="1"/>
              <a:t>CyTOF</a:t>
            </a:r>
            <a:r>
              <a:rPr lang="en-US" dirty="0"/>
              <a:t> Batches w/ MAGAN</a:t>
            </a:r>
            <a:endParaRPr lang="en-US" dirty="0"/>
          </a:p>
        </p:txBody>
      </p:sp>
      <p:pic>
        <p:nvPicPr>
          <p:cNvPr id="11" name="Picture 10"/>
          <p:cNvPicPr>
            <a:picLocks noChangeAspect="1"/>
          </p:cNvPicPr>
          <p:nvPr/>
        </p:nvPicPr>
        <p:blipFill>
          <a:blip r:embed="rId1"/>
          <a:stretch>
            <a:fillRect/>
          </a:stretch>
        </p:blipFill>
        <p:spPr>
          <a:xfrm>
            <a:off x="1347750" y="2387599"/>
            <a:ext cx="6132550" cy="43042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950571"/>
            <a:ext cx="8821356" cy="5112092"/>
          </a:xfrm>
        </p:spPr>
        <p:txBody>
          <a:bodyPr/>
          <a:lstStyle/>
          <a:p>
            <a:r>
              <a:rPr lang="en-US" dirty="0"/>
              <a:t>Validation on publicly available </a:t>
            </a:r>
            <a:r>
              <a:rPr lang="en-US" dirty="0" err="1"/>
              <a:t>CyTOF</a:t>
            </a:r>
            <a:r>
              <a:rPr lang="en-US" dirty="0"/>
              <a:t> data from developing mouse brain*</a:t>
            </a:r>
            <a:endParaRPr lang="en-US" dirty="0"/>
          </a:p>
          <a:p>
            <a:r>
              <a:rPr lang="en-US" dirty="0"/>
              <a:t>Hold out a shared marker in one panel</a:t>
            </a:r>
            <a:endParaRPr lang="en-US" dirty="0"/>
          </a:p>
          <a:p>
            <a:r>
              <a:rPr lang="en-US" dirty="0"/>
              <a:t>Apply MAGAN to reconstruct held-out marker</a:t>
            </a:r>
            <a:endParaRPr lang="en-US" dirty="0"/>
          </a:p>
          <a:p>
            <a:pPr lvl="1"/>
            <a:r>
              <a:rPr lang="en-US" dirty="0"/>
              <a:t>Compare correlation between real value and prediction</a:t>
            </a:r>
            <a:endParaRPr lang="en-US" dirty="0"/>
          </a:p>
          <a:p>
            <a:pPr lvl="1"/>
            <a:endParaRPr lang="en-US" dirty="0"/>
          </a:p>
        </p:txBody>
      </p:sp>
      <p:sp>
        <p:nvSpPr>
          <p:cNvPr id="3" name="Title 2"/>
          <p:cNvSpPr>
            <a:spLocks noGrp="1"/>
          </p:cNvSpPr>
          <p:nvPr>
            <p:ph type="title"/>
          </p:nvPr>
        </p:nvSpPr>
        <p:spPr/>
        <p:txBody>
          <a:bodyPr/>
          <a:lstStyle/>
          <a:p>
            <a:r>
              <a:rPr lang="en-US" dirty="0"/>
              <a:t>Aligning </a:t>
            </a:r>
            <a:r>
              <a:rPr lang="en-US" dirty="0" err="1"/>
              <a:t>CyTOF</a:t>
            </a:r>
            <a:r>
              <a:rPr lang="en-US" dirty="0"/>
              <a:t> Panels w/ MAGAN</a:t>
            </a:r>
            <a:endParaRPr lang="en-US" dirty="0"/>
          </a:p>
        </p:txBody>
      </p:sp>
      <p:sp>
        <p:nvSpPr>
          <p:cNvPr id="4" name="Shape 127"/>
          <p:cNvSpPr txBox="1"/>
          <p:nvPr/>
        </p:nvSpPr>
        <p:spPr>
          <a:xfrm>
            <a:off x="167700" y="6359718"/>
            <a:ext cx="8862000" cy="350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50" dirty="0"/>
              <a:t>* </a:t>
            </a:r>
            <a:r>
              <a:rPr lang="en-US" sz="1050" dirty="0" err="1"/>
              <a:t>Setty</a:t>
            </a:r>
            <a:r>
              <a:rPr lang="en-US" sz="1050" dirty="0"/>
              <a:t>, Manu et al. “</a:t>
            </a:r>
            <a:r>
              <a:rPr lang="en-US" sz="1050" dirty="0">
                <a:solidFill>
                  <a:srgbClr val="222222"/>
                </a:solidFill>
              </a:rPr>
              <a:t>Wishbone identifies bifurcating developmental trajectories from single-cell data</a:t>
            </a:r>
            <a:r>
              <a:rPr lang="en-US" sz="1050" dirty="0"/>
              <a:t>“. </a:t>
            </a:r>
            <a:r>
              <a:rPr lang="en-US" sz="1050" i="1" dirty="0"/>
              <a:t>Nature Biotechnology.</a:t>
            </a:r>
            <a:endParaRPr sz="1050" i="1" dirty="0"/>
          </a:p>
        </p:txBody>
      </p:sp>
      <p:pic>
        <p:nvPicPr>
          <p:cNvPr id="5" name="Shape 125"/>
          <p:cNvPicPr preferRelativeResize="0">
            <a:picLocks noChangeAspect="1"/>
          </p:cNvPicPr>
          <p:nvPr/>
        </p:nvPicPr>
        <p:blipFill>
          <a:blip r:embed="rId1"/>
          <a:stretch>
            <a:fillRect/>
          </a:stretch>
        </p:blipFill>
        <p:spPr>
          <a:xfrm>
            <a:off x="4507561" y="3285057"/>
            <a:ext cx="4210400" cy="3157786"/>
          </a:xfrm>
          <a:prstGeom prst="rect">
            <a:avLst/>
          </a:prstGeom>
          <a:noFill/>
          <a:ln>
            <a:noFill/>
          </a:ln>
        </p:spPr>
      </p:pic>
      <p:pic>
        <p:nvPicPr>
          <p:cNvPr id="6" name="Picture 5"/>
          <p:cNvPicPr>
            <a:picLocks noChangeAspect="1"/>
          </p:cNvPicPr>
          <p:nvPr/>
        </p:nvPicPr>
        <p:blipFill rotWithShape="1">
          <a:blip r:embed="rId2"/>
          <a:srcRect l="5842" t="27141" r="8691" b="4507"/>
          <a:stretch>
            <a:fillRect/>
          </a:stretch>
        </p:blipFill>
        <p:spPr>
          <a:xfrm>
            <a:off x="431800" y="3569336"/>
            <a:ext cx="3764022" cy="2860657"/>
          </a:xfrm>
          <a:prstGeom prst="rect">
            <a:avLst/>
          </a:prstGeom>
        </p:spPr>
      </p:pic>
      <p:sp>
        <p:nvSpPr>
          <p:cNvPr id="7" name="TextBox 6"/>
          <p:cNvSpPr txBox="1"/>
          <p:nvPr/>
        </p:nvSpPr>
        <p:spPr>
          <a:xfrm>
            <a:off x="1067151" y="3303456"/>
            <a:ext cx="2581603" cy="338554"/>
          </a:xfrm>
          <a:prstGeom prst="rect">
            <a:avLst/>
          </a:prstGeom>
          <a:noFill/>
        </p:spPr>
        <p:txBody>
          <a:bodyPr wrap="square" rtlCol="0">
            <a:spAutoFit/>
          </a:bodyPr>
          <a:lstStyle/>
          <a:p>
            <a:pPr algn="ctr"/>
            <a:r>
              <a:rPr lang="en-US" sz="1600" dirty="0"/>
              <a:t>GAN w/o Correspondence</a:t>
            </a:r>
            <a:endParaRPr lang="en-US" sz="1600" dirty="0"/>
          </a:p>
        </p:txBody>
      </p:sp>
      <p:sp>
        <p:nvSpPr>
          <p:cNvPr id="8" name="TextBox 7"/>
          <p:cNvSpPr txBox="1"/>
          <p:nvPr/>
        </p:nvSpPr>
        <p:spPr>
          <a:xfrm>
            <a:off x="5283826" y="3316220"/>
            <a:ext cx="2581603" cy="338554"/>
          </a:xfrm>
          <a:prstGeom prst="rect">
            <a:avLst/>
          </a:prstGeom>
          <a:noFill/>
        </p:spPr>
        <p:txBody>
          <a:bodyPr wrap="square" rtlCol="0">
            <a:spAutoFit/>
          </a:bodyPr>
          <a:lstStyle/>
          <a:p>
            <a:pPr algn="ctr"/>
            <a:r>
              <a:rPr lang="en-US" sz="1600" dirty="0"/>
              <a:t>MAGAN</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Can only learn simple </a:t>
            </a:r>
            <a:r>
              <a:rPr lang="en-US" sz="2000" b="1" dirty="0"/>
              <a:t>style-transfer</a:t>
            </a:r>
            <a:r>
              <a:rPr lang="en-US" sz="2000" dirty="0"/>
              <a:t> transformations</a:t>
            </a:r>
            <a:endParaRPr lang="en-US" sz="2000" dirty="0"/>
          </a:p>
          <a:p>
            <a:pPr lvl="1"/>
            <a:r>
              <a:rPr lang="en-US" sz="2000" dirty="0"/>
              <a:t>e.g. paint a horse to look like a zebra</a:t>
            </a:r>
            <a:endParaRPr lang="en-US" sz="2000" dirty="0"/>
          </a:p>
          <a:p>
            <a:r>
              <a:rPr lang="en-US" sz="2000" dirty="0"/>
              <a:t>Can only learn </a:t>
            </a:r>
            <a:r>
              <a:rPr lang="en-US" sz="2000" b="1" i="1" dirty="0"/>
              <a:t>one</a:t>
            </a:r>
            <a:r>
              <a:rPr lang="en-US" sz="2000" dirty="0"/>
              <a:t> transformation</a:t>
            </a:r>
            <a:endParaRPr lang="en-US" sz="2000" dirty="0"/>
          </a:p>
          <a:p>
            <a:pPr lvl="1"/>
            <a:r>
              <a:rPr lang="en-US" sz="2000" dirty="0"/>
              <a:t>e.g. all horses become zebras, and nothing else is transformed</a:t>
            </a:r>
            <a:endParaRPr lang="en-US" sz="2000" dirty="0"/>
          </a:p>
          <a:p>
            <a:pPr lvl="1"/>
            <a:r>
              <a:rPr lang="en-US" sz="2000" dirty="0"/>
              <a:t>Thus domains must be homogenous</a:t>
            </a:r>
            <a:endParaRPr lang="en-US" sz="2000" dirty="0"/>
          </a:p>
          <a:p>
            <a:pPr lvl="1"/>
            <a:r>
              <a:rPr lang="en-US" sz="2000" dirty="0"/>
              <a:t>Papers do a lot of cropping and centering</a:t>
            </a:r>
            <a:r>
              <a:rPr lang="en-US" sz="2000" dirty="0"/>
              <a:t>…</a:t>
            </a:r>
            <a:endParaRPr lang="en-US" sz="2000" dirty="0"/>
          </a:p>
          <a:p>
            <a:r>
              <a:rPr lang="en-US" sz="2000" dirty="0"/>
              <a:t>Transform based on the </a:t>
            </a:r>
            <a:r>
              <a:rPr lang="en-US" sz="2000" b="1" dirty="0"/>
              <a:t>pixel space</a:t>
            </a:r>
            <a:endParaRPr lang="en-US" sz="2000" b="1" dirty="0"/>
          </a:p>
          <a:p>
            <a:pPr lvl="1"/>
            <a:r>
              <a:rPr lang="en-US" sz="2000" dirty="0"/>
              <a:t>Is MSE between two 256x256x3-dimensional images meaningful? </a:t>
            </a:r>
            <a:endParaRPr lang="en-US" sz="2000" dirty="0"/>
          </a:p>
          <a:p>
            <a:r>
              <a:rPr lang="en-US" sz="2000" dirty="0"/>
              <a:t>Assumes </a:t>
            </a:r>
            <a:r>
              <a:rPr lang="en-US" sz="2000" b="1" dirty="0"/>
              <a:t>any invertible </a:t>
            </a:r>
            <a:r>
              <a:rPr lang="en-US" sz="2000" dirty="0"/>
              <a:t>transformation is meaningful</a:t>
            </a:r>
            <a:endParaRPr lang="en-US" sz="2000" dirty="0"/>
          </a:p>
          <a:p>
            <a:pPr lvl="1"/>
            <a:r>
              <a:rPr lang="en-US" sz="2000" dirty="0"/>
              <a:t>What does </a:t>
            </a:r>
            <a:r>
              <a:rPr lang="en-US" sz="2000" dirty="0" err="1"/>
              <a:t>invertibility</a:t>
            </a:r>
            <a:r>
              <a:rPr lang="en-US" sz="2000" dirty="0"/>
              <a:t> have to do with semantic meaning?</a:t>
            </a:r>
            <a:endParaRPr lang="en-US" sz="2000" dirty="0"/>
          </a:p>
          <a:p>
            <a:r>
              <a:rPr lang="en-US" sz="2000" dirty="0"/>
              <a:t>Not </a:t>
            </a:r>
            <a:r>
              <a:rPr lang="en-US" sz="2000" b="1" dirty="0"/>
              <a:t>interpretable</a:t>
            </a:r>
            <a:endParaRPr lang="en-US" sz="2000" b="1" dirty="0"/>
          </a:p>
          <a:p>
            <a:pPr lvl="1"/>
            <a:r>
              <a:rPr lang="en-US" sz="2000" dirty="0"/>
              <a:t>Why did individual </a:t>
            </a:r>
            <a:r>
              <a:rPr lang="en-US" sz="2000" i="1" dirty="0" err="1"/>
              <a:t>i</a:t>
            </a:r>
            <a:r>
              <a:rPr lang="en-US" sz="2000" dirty="0"/>
              <a:t> in domain 1 get paired with this particular individual in domain 2? CycleGAN offers no insight into its decision</a:t>
            </a:r>
            <a:endParaRPr lang="en-US" sz="2000" dirty="0"/>
          </a:p>
          <a:p>
            <a:endParaRPr lang="en-US" dirty="0"/>
          </a:p>
        </p:txBody>
      </p:sp>
      <p:sp>
        <p:nvSpPr>
          <p:cNvPr id="3" name="Title 2"/>
          <p:cNvSpPr>
            <a:spLocks noGrp="1"/>
          </p:cNvSpPr>
          <p:nvPr>
            <p:ph type="title"/>
          </p:nvPr>
        </p:nvSpPr>
        <p:spPr/>
        <p:txBody>
          <a:bodyPr/>
          <a:lstStyle/>
          <a:p>
            <a:r>
              <a:rPr lang="en-US" dirty="0"/>
              <a:t>Limitations of Cycle-consistency</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36784" y="423565"/>
            <a:ext cx="2969677" cy="6394704"/>
          </a:xfrm>
        </p:spPr>
      </p:pic>
      <p:sp>
        <p:nvSpPr>
          <p:cNvPr id="3" name="Title 2"/>
          <p:cNvSpPr>
            <a:spLocks noGrp="1"/>
          </p:cNvSpPr>
          <p:nvPr>
            <p:ph type="title"/>
          </p:nvPr>
        </p:nvSpPr>
        <p:spPr/>
        <p:txBody>
          <a:bodyPr/>
          <a:lstStyle/>
          <a:p>
            <a:r>
              <a:rPr lang="en-US" dirty="0" err="1"/>
              <a:t>TraVeLGAN</a:t>
            </a:r>
            <a:endParaRPr lang="en-US" dirty="0"/>
          </a:p>
        </p:txBody>
      </p:sp>
      <p:sp>
        <p:nvSpPr>
          <p:cNvPr id="5" name="Content Placeholder 1"/>
          <p:cNvSpPr txBox="1"/>
          <p:nvPr/>
        </p:nvSpPr>
        <p:spPr>
          <a:xfrm>
            <a:off x="208344" y="1064871"/>
            <a:ext cx="5107368" cy="5112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Instead of enforcing cycle-consistency, enforce that the vector between two real points is the same as the vector between their corresponding two generated points</a:t>
            </a:r>
            <a:endParaRPr lang="en-US" sz="2000" dirty="0"/>
          </a:p>
          <a:p>
            <a:pPr lvl="1"/>
            <a:r>
              <a:rPr lang="en-US" sz="1600" dirty="0"/>
              <a:t>Key: do this in a latent space, not pixel space!</a:t>
            </a:r>
            <a:endParaRPr lang="en-US" sz="1600" dirty="0"/>
          </a:p>
          <a:p>
            <a:pPr lvl="1"/>
            <a:r>
              <a:rPr lang="en-US" sz="1600" dirty="0"/>
              <a:t>Where do we get this latent space?</a:t>
            </a:r>
            <a:endParaRPr lang="en-US" sz="1600" dirty="0"/>
          </a:p>
          <a:p>
            <a:r>
              <a:rPr lang="en-US" sz="2000" dirty="0"/>
              <a:t>Learn another network (</a:t>
            </a:r>
            <a:r>
              <a:rPr lang="en-US" sz="2000" b="1" dirty="0"/>
              <a:t>S</a:t>
            </a:r>
            <a:r>
              <a:rPr lang="en-US" sz="2000" dirty="0"/>
              <a:t>) to go along with G and D to find a latent space where these transformations are preserved</a:t>
            </a:r>
            <a:endParaRPr lang="en-US" sz="2000" dirty="0"/>
          </a:p>
          <a:p>
            <a:pPr lvl="1"/>
            <a:r>
              <a:rPr lang="en-US" sz="1600" dirty="0"/>
              <a:t>Train S alongside the other networks, gradually developing an appropriate semantics</a:t>
            </a:r>
            <a:endParaRPr lang="en-US" sz="1600" dirty="0"/>
          </a:p>
          <a:p>
            <a:r>
              <a:rPr lang="en-US" sz="2000" dirty="0"/>
              <a:t>Since we are no longer enforcing pixel-wise MSE with cycle-consistency, we have a lot more freedom to change the image for domain transfer now</a:t>
            </a:r>
            <a:endParaRPr lang="en-US" sz="2000" dirty="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133088" y="1044004"/>
            <a:ext cx="4845907" cy="5209480"/>
          </a:xfrm>
        </p:spPr>
      </p:pic>
      <p:sp>
        <p:nvSpPr>
          <p:cNvPr id="3" name="Title 2"/>
          <p:cNvSpPr>
            <a:spLocks noGrp="1"/>
          </p:cNvSpPr>
          <p:nvPr>
            <p:ph type="title"/>
          </p:nvPr>
        </p:nvSpPr>
        <p:spPr>
          <a:xfrm>
            <a:off x="0" y="36576"/>
            <a:ext cx="8391644" cy="798991"/>
          </a:xfrm>
        </p:spPr>
        <p:txBody>
          <a:bodyPr/>
          <a:lstStyle/>
          <a:p>
            <a:r>
              <a:rPr lang="en-US" dirty="0" err="1"/>
              <a:t>TraVeLGAN</a:t>
            </a:r>
            <a:r>
              <a:rPr lang="en-US" dirty="0"/>
              <a:t>: examples</a:t>
            </a:r>
            <a:endParaRPr lang="en-US" dirty="0"/>
          </a:p>
        </p:txBody>
      </p:sp>
      <p:sp>
        <p:nvSpPr>
          <p:cNvPr id="5" name="Content Placeholder 1"/>
          <p:cNvSpPr txBox="1"/>
          <p:nvPr/>
        </p:nvSpPr>
        <p:spPr>
          <a:xfrm>
            <a:off x="208344" y="1064871"/>
            <a:ext cx="3632136" cy="5112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Transferring abaci to crosswords</a:t>
            </a:r>
            <a:endParaRPr lang="en-US" sz="2000" dirty="0"/>
          </a:p>
          <a:p>
            <a:r>
              <a:rPr lang="en-US" sz="2000" dirty="0"/>
              <a:t>The desired function is not invertible</a:t>
            </a:r>
            <a:endParaRPr lang="en-US" sz="2000" dirty="0"/>
          </a:p>
          <a:p>
            <a:r>
              <a:rPr lang="en-US" sz="2000" dirty="0"/>
              <a:t>Any crossword configuration is a valid abacus configuration, but the reverse is not true</a:t>
            </a:r>
            <a:endParaRPr lang="en-US" sz="2000" dirty="0"/>
          </a:p>
          <a:p>
            <a:r>
              <a:rPr lang="en-US" sz="2000" dirty="0"/>
              <a:t>Changes to the background of an image usually have to be </a:t>
            </a:r>
            <a:r>
              <a:rPr lang="en-US" sz="2000" dirty="0" err="1"/>
              <a:t>lossy</a:t>
            </a:r>
            <a:r>
              <a:rPr lang="en-US" sz="2000" dirty="0"/>
              <a:t>, which we can’t have if we require pixel-wise cycle-consistency</a:t>
            </a:r>
            <a:endParaRPr lang="en-US"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1">
            <a:extLst>
              <a:ext uri="{28A0092B-C50C-407E-A947-70E740481C1C}">
                <a14:useLocalDpi xmlns:a14="http://schemas.microsoft.com/office/drawing/2010/main" val="0"/>
              </a:ext>
            </a:extLst>
          </a:blip>
          <a:srcRect t="-1" r="77912" b="59810"/>
          <a:stretch>
            <a:fillRect/>
          </a:stretch>
        </p:blipFill>
        <p:spPr>
          <a:xfrm>
            <a:off x="4547539" y="902208"/>
            <a:ext cx="3743021" cy="5619438"/>
          </a:xfrm>
          <a:prstGeom prst="rect">
            <a:avLst/>
          </a:prstGeom>
        </p:spPr>
      </p:pic>
      <p:pic>
        <p:nvPicPr>
          <p:cNvPr id="4" name="Content Placeholder 3"/>
          <p:cNvPicPr>
            <a:picLocks noGrp="1" noChangeAspect="1"/>
          </p:cNvPicPr>
          <p:nvPr>
            <p:ph idx="1"/>
          </p:nvPr>
        </p:nvPicPr>
        <p:blipFill rotWithShape="1">
          <a:blip r:embed="rId1">
            <a:extLst>
              <a:ext uri="{28A0092B-C50C-407E-A947-70E740481C1C}">
                <a14:useLocalDpi xmlns:a14="http://schemas.microsoft.com/office/drawing/2010/main" val="0"/>
              </a:ext>
            </a:extLst>
          </a:blip>
          <a:srcRect t="56019" r="77912" b="11601"/>
          <a:stretch>
            <a:fillRect/>
          </a:stretch>
        </p:blipFill>
        <p:spPr>
          <a:xfrm>
            <a:off x="4661743" y="2073896"/>
            <a:ext cx="3762929" cy="4551382"/>
          </a:xfrm>
        </p:spPr>
      </p:pic>
      <p:sp>
        <p:nvSpPr>
          <p:cNvPr id="3" name="Title 2"/>
          <p:cNvSpPr>
            <a:spLocks noGrp="1"/>
          </p:cNvSpPr>
          <p:nvPr>
            <p:ph type="title"/>
          </p:nvPr>
        </p:nvSpPr>
        <p:spPr/>
        <p:txBody>
          <a:bodyPr/>
          <a:lstStyle/>
          <a:p>
            <a:r>
              <a:rPr lang="en-US" dirty="0" err="1"/>
              <a:t>TraVeLGAN</a:t>
            </a:r>
            <a:r>
              <a:rPr lang="en-US" dirty="0"/>
              <a:t>: examples</a:t>
            </a:r>
            <a:endParaRPr lang="en-US" dirty="0"/>
          </a:p>
        </p:txBody>
      </p:sp>
      <p:pic>
        <p:nvPicPr>
          <p:cNvPr id="5" name="Content Placeholder 3"/>
          <p:cNvPicPr>
            <a:picLocks noChangeAspect="1"/>
          </p:cNvPicPr>
          <p:nvPr/>
        </p:nvPicPr>
        <p:blipFill rotWithShape="1">
          <a:blip r:embed="rId1">
            <a:extLst>
              <a:ext uri="{28A0092B-C50C-407E-A947-70E740481C1C}">
                <a14:useLocalDpi xmlns:a14="http://schemas.microsoft.com/office/drawing/2010/main" val="0"/>
              </a:ext>
            </a:extLst>
          </a:blip>
          <a:srcRect t="-1" r="77912" b="59810"/>
          <a:stretch>
            <a:fillRect/>
          </a:stretch>
        </p:blipFill>
        <p:spPr>
          <a:xfrm>
            <a:off x="292608" y="1005840"/>
            <a:ext cx="3743021" cy="561943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04672" y="994118"/>
            <a:ext cx="7362031" cy="5717844"/>
          </a:xfrm>
        </p:spPr>
      </p:pic>
      <p:sp>
        <p:nvSpPr>
          <p:cNvPr id="3" name="Title 2"/>
          <p:cNvSpPr>
            <a:spLocks noGrp="1"/>
          </p:cNvSpPr>
          <p:nvPr>
            <p:ph type="title"/>
          </p:nvPr>
        </p:nvSpPr>
        <p:spPr/>
        <p:txBody>
          <a:bodyPr/>
          <a:lstStyle/>
          <a:p>
            <a:r>
              <a:rPr lang="en-US" dirty="0" err="1"/>
              <a:t>TraVeLGAN</a:t>
            </a:r>
            <a:r>
              <a:rPr lang="en-US" dirty="0"/>
              <a:t>: examples</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1"/>
            <a:ext cx="8821356" cy="5112092"/>
          </a:xfrm>
        </p:spPr>
        <p:txBody>
          <a:bodyPr/>
          <a:lstStyle/>
          <a:p>
            <a:pPr marL="228600" lvl="1">
              <a:spcBef>
                <a:spcPts val="1000"/>
              </a:spcBef>
            </a:pPr>
            <a:r>
              <a:rPr lang="en-US" dirty="0" err="1"/>
              <a:t>Goodfellow</a:t>
            </a:r>
            <a:r>
              <a:rPr lang="en-US" dirty="0"/>
              <a:t> et al., Section 20.10.4</a:t>
            </a:r>
            <a:endParaRPr lang="en-US" dirty="0"/>
          </a:p>
          <a:p>
            <a:pPr marL="228600" lvl="1">
              <a:spcBef>
                <a:spcPts val="1000"/>
              </a:spcBef>
            </a:pPr>
            <a:r>
              <a:rPr lang="en-US" dirty="0"/>
              <a:t>Lectures on GANs CS 11-785 at CMU</a:t>
            </a:r>
            <a:endParaRPr lang="en-US" dirty="0"/>
          </a:p>
          <a:p>
            <a:pPr marL="228600" lvl="1">
              <a:spcBef>
                <a:spcPts val="1000"/>
              </a:spcBef>
            </a:pPr>
            <a:r>
              <a:rPr lang="en-US" dirty="0" err="1"/>
              <a:t>Goodfellow</a:t>
            </a:r>
            <a:r>
              <a:rPr lang="en-US" dirty="0"/>
              <a:t> et al., Section 20.10.4</a:t>
            </a:r>
            <a:endParaRPr lang="en-US" dirty="0"/>
          </a:p>
          <a:p>
            <a:pPr marL="228600" lvl="1">
              <a:spcBef>
                <a:spcPts val="1000"/>
              </a:spcBef>
            </a:pPr>
            <a:r>
              <a:rPr lang="en-US" dirty="0"/>
              <a:t>Lectures on GANs CS 11-785 at CMU</a:t>
            </a:r>
            <a:endParaRPr lang="en-US" dirty="0"/>
          </a:p>
          <a:p>
            <a:pPr marL="228600" lvl="1">
              <a:spcBef>
                <a:spcPts val="1000"/>
              </a:spcBef>
            </a:pPr>
            <a:r>
              <a:rPr lang="en-US" dirty="0" err="1"/>
              <a:t>StyleGAN</a:t>
            </a:r>
            <a:r>
              <a:rPr lang="en-US" dirty="0"/>
              <a:t>: https://</a:t>
            </a:r>
            <a:r>
              <a:rPr lang="en-US" dirty="0" err="1"/>
              <a:t>arxiv.org</a:t>
            </a:r>
            <a:r>
              <a:rPr lang="en-US" dirty="0"/>
              <a:t>/pdf/1812.04948.pdf</a:t>
            </a:r>
            <a:endParaRPr lang="en-US" dirty="0"/>
          </a:p>
          <a:p>
            <a:pPr marL="228600" lvl="1">
              <a:spcBef>
                <a:spcPts val="1000"/>
              </a:spcBef>
            </a:pPr>
            <a:r>
              <a:rPr lang="en-US" dirty="0" err="1"/>
              <a:t>InfoGAN</a:t>
            </a:r>
            <a:r>
              <a:rPr lang="en-US" dirty="0"/>
              <a:t>: https://</a:t>
            </a:r>
            <a:r>
              <a:rPr lang="en-US" dirty="0" err="1"/>
              <a:t>arxiv.org</a:t>
            </a:r>
            <a:r>
              <a:rPr lang="en-US" dirty="0"/>
              <a:t>/pdf/1606.03657.pdf</a:t>
            </a:r>
            <a:endParaRPr lang="en-US" dirty="0"/>
          </a:p>
          <a:p>
            <a:pPr marL="228600" lvl="1">
              <a:spcBef>
                <a:spcPts val="1000"/>
              </a:spcBef>
            </a:pPr>
            <a:r>
              <a:rPr lang="en-US" dirty="0" err="1"/>
              <a:t>DiscoGAN</a:t>
            </a:r>
            <a:r>
              <a:rPr lang="en-US" dirty="0"/>
              <a:t>: </a:t>
            </a:r>
            <a:r>
              <a:rPr lang="en-US" dirty="0">
                <a:hlinkClick r:id="rId1"/>
              </a:rPr>
              <a:t>https://arxiv.org/abs/1703.05192</a:t>
            </a:r>
            <a:endParaRPr lang="en-US" dirty="0"/>
          </a:p>
          <a:p>
            <a:pPr marL="228600" lvl="1">
              <a:spcBef>
                <a:spcPts val="1000"/>
              </a:spcBef>
            </a:pPr>
            <a:r>
              <a:rPr lang="en-US" dirty="0" err="1"/>
              <a:t>CycleGAN</a:t>
            </a:r>
            <a:r>
              <a:rPr lang="en-US" dirty="0"/>
              <a:t>: </a:t>
            </a:r>
            <a:r>
              <a:rPr lang="en-US" dirty="0" err="1"/>
              <a:t>https</a:t>
            </a:r>
            <a:r>
              <a:rPr lang="en-US" dirty="0"/>
              <a:t>://</a:t>
            </a:r>
            <a:r>
              <a:rPr lang="en-US" dirty="0" err="1"/>
              <a:t>arxiv.org</a:t>
            </a:r>
            <a:r>
              <a:rPr lang="en-US" dirty="0"/>
              <a:t>/</a:t>
            </a:r>
            <a:r>
              <a:rPr lang="en-US" dirty="0" err="1"/>
              <a:t>abs</a:t>
            </a:r>
            <a:r>
              <a:rPr lang="en-US" dirty="0"/>
              <a:t>/1703.10593</a:t>
            </a:r>
            <a:endParaRPr lang="en-US" dirty="0"/>
          </a:p>
          <a:p>
            <a:pPr marL="228600" lvl="1">
              <a:spcBef>
                <a:spcPts val="1000"/>
              </a:spcBef>
            </a:pPr>
            <a:r>
              <a:rPr lang="en-US" dirty="0"/>
              <a:t>MAGAN: </a:t>
            </a:r>
            <a:r>
              <a:rPr lang="en-US" dirty="0">
                <a:hlinkClick r:id="rId2"/>
              </a:rPr>
              <a:t>http://proceedings.mlr.press/v80/amodio18a.html</a:t>
            </a:r>
            <a:endParaRPr lang="en-US" dirty="0"/>
          </a:p>
          <a:p>
            <a:pPr marL="228600" lvl="1">
              <a:spcBef>
                <a:spcPts val="1000"/>
              </a:spcBef>
            </a:pPr>
            <a:r>
              <a:rPr lang="en-US" dirty="0" err="1"/>
              <a:t>TraVeLGAN</a:t>
            </a:r>
            <a:r>
              <a:rPr lang="en-US" dirty="0"/>
              <a:t>: </a:t>
            </a:r>
            <a:r>
              <a:rPr lang="en-US" dirty="0">
                <a:hlinkClick r:id="rId3"/>
              </a:rPr>
              <a:t>https://arxiv.org/abs/1902.09631</a:t>
            </a:r>
            <a:endParaRPr lang="en-US" dirty="0"/>
          </a:p>
          <a:p>
            <a:pPr marL="228600" lvl="1">
              <a:spcBef>
                <a:spcPts val="1000"/>
              </a:spcBef>
            </a:pPr>
            <a:r>
              <a:rPr lang="en-US" dirty="0"/>
              <a:t>Conditional GAN: https://</a:t>
            </a:r>
            <a:r>
              <a:rPr lang="en-US" dirty="0" err="1"/>
              <a:t>arxiv.org</a:t>
            </a:r>
            <a:r>
              <a:rPr lang="en-US" dirty="0"/>
              <a:t>/pdf/1411.1784.pdf</a:t>
            </a:r>
            <a:endParaRPr lang="en-US" dirty="0"/>
          </a:p>
          <a:p>
            <a:pPr marL="228600" lvl="1">
              <a:spcBef>
                <a:spcPts val="1000"/>
              </a:spcBef>
            </a:pPr>
            <a:endParaRPr lang="en-US" dirty="0"/>
          </a:p>
        </p:txBody>
      </p:sp>
      <p:sp>
        <p:nvSpPr>
          <p:cNvPr id="3" name="Title 2"/>
          <p:cNvSpPr>
            <a:spLocks noGrp="1"/>
          </p:cNvSpPr>
          <p:nvPr>
            <p:ph type="title"/>
          </p:nvPr>
        </p:nvSpPr>
        <p:spPr/>
        <p:txBody>
          <a:bodyPr/>
          <a:lstStyle/>
          <a:p>
            <a:r>
              <a:rPr lang="en-US" dirty="0"/>
              <a:t>Further reading</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Increased Control Over Generation</a:t>
            </a:r>
            <a:endParaRPr lang="en-US" sz="4000" dirty="0"/>
          </a:p>
        </p:txBody>
      </p:sp>
      <p:sp>
        <p:nvSpPr>
          <p:cNvPr id="5" name="Content Placeholder 1"/>
          <p:cNvSpPr>
            <a:spLocks noGrp="1"/>
          </p:cNvSpPr>
          <p:nvPr>
            <p:ph idx="1"/>
          </p:nvPr>
        </p:nvSpPr>
        <p:spPr>
          <a:xfrm>
            <a:off x="208344" y="1064871"/>
            <a:ext cx="8821356" cy="5112092"/>
          </a:xfrm>
        </p:spPr>
        <p:txBody>
          <a:bodyPr/>
          <a:lstStyle/>
          <a:p>
            <a:r>
              <a:rPr lang="en-US" dirty="0"/>
              <a:t>Key to realistic generation is control over which vectors map to which features</a:t>
            </a:r>
            <a:endParaRPr lang="en-US" dirty="0"/>
          </a:p>
          <a:p>
            <a:r>
              <a:rPr lang="en-US" dirty="0"/>
              <a:t>This allows for tuning of noise ”like a knob”</a:t>
            </a:r>
            <a:endParaRPr lang="en-US" dirty="0"/>
          </a:p>
          <a:p>
            <a:r>
              <a:rPr lang="en-US" dirty="0" err="1"/>
              <a:t>StyleGAN</a:t>
            </a:r>
            <a:r>
              <a:rPr lang="en-US" dirty="0"/>
              <a:t>, </a:t>
            </a:r>
            <a:r>
              <a:rPr lang="en-US" dirty="0" err="1"/>
              <a:t>InfoGAN</a:t>
            </a:r>
            <a:r>
              <a:rPr lang="en-US" dirty="0"/>
              <a:t> and other methods use this approach</a:t>
            </a:r>
            <a:endParaRPr lang="en-US" dirty="0"/>
          </a:p>
          <a:p>
            <a:r>
              <a:rPr lang="en-US" dirty="0"/>
              <a:t>Unsupervised approach: </a:t>
            </a:r>
            <a:endParaRPr lang="en-US" dirty="0"/>
          </a:p>
          <a:p>
            <a:pPr lvl="1"/>
            <a:r>
              <a:rPr lang="en-US" dirty="0"/>
              <a:t>Take a vector that generates a </a:t>
            </a:r>
            <a:r>
              <a:rPr lang="en-US" i="1" dirty="0"/>
              <a:t>man</a:t>
            </a:r>
            <a:r>
              <a:rPr lang="en-US" dirty="0"/>
              <a:t> x</a:t>
            </a:r>
            <a:endParaRPr lang="en-US" dirty="0"/>
          </a:p>
          <a:p>
            <a:pPr lvl="1"/>
            <a:r>
              <a:rPr lang="en-US" dirty="0"/>
              <a:t>Take a vector that generates a  </a:t>
            </a:r>
            <a:r>
              <a:rPr lang="en-US" i="1" dirty="0"/>
              <a:t>man with glasses y</a:t>
            </a:r>
            <a:r>
              <a:rPr lang="en-US" dirty="0"/>
              <a:t> </a:t>
            </a:r>
            <a:endParaRPr lang="en-US" dirty="0"/>
          </a:p>
          <a:p>
            <a:pPr lvl="1"/>
            <a:r>
              <a:rPr lang="en-US" dirty="0"/>
              <a:t>Take  a woman z</a:t>
            </a:r>
            <a:endParaRPr lang="en-US" dirty="0"/>
          </a:p>
          <a:p>
            <a:pPr lvl="1"/>
            <a:r>
              <a:rPr lang="en-US" dirty="0"/>
              <a:t>z+(x-y) should put glasses on the woman!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r>
              <a:rPr lang="en-US">
                <a:sym typeface="+mn-ea"/>
              </a:rPr>
              <a:t>StyleGAN</a:t>
            </a:r>
            <a:endParaRPr lang="en-US"/>
          </a:p>
        </p:txBody>
      </p:sp>
      <p:pic>
        <p:nvPicPr>
          <p:cNvPr id="9" name="Content Placeholder 8" descr="/private/var/folders/hh/zr_wn8c906bfsxfyjcs6tn940000gn/T/com.kingsoft.wpsoffice.mac/photoedit2/20230328084521/temp.pngtemp"/>
          <p:cNvPicPr>
            <a:picLocks noChangeAspect="1"/>
          </p:cNvPicPr>
          <p:nvPr>
            <p:ph idx="1"/>
          </p:nvPr>
        </p:nvPicPr>
        <p:blipFill>
          <a:blip r:embed="rId1">
            <a:lum bright="6000"/>
          </a:blip>
          <a:srcRect t="5733"/>
          <a:stretch>
            <a:fillRect/>
          </a:stretch>
        </p:blipFill>
        <p:spPr>
          <a:xfrm>
            <a:off x="208915" y="1424305"/>
            <a:ext cx="8820785" cy="4677410"/>
          </a:xfrm>
          <a:prstGeom prst="rect">
            <a:avLst/>
          </a:prstGeom>
        </p:spPr>
      </p:pic>
      <p:sp>
        <p:nvSpPr>
          <p:cNvPr id="10" name="Text Box 9"/>
          <p:cNvSpPr txBox="1"/>
          <p:nvPr/>
        </p:nvSpPr>
        <p:spPr>
          <a:xfrm>
            <a:off x="5796915" y="2360295"/>
            <a:ext cx="1655445" cy="368300"/>
          </a:xfrm>
          <a:prstGeom prst="rect">
            <a:avLst/>
          </a:prstGeom>
          <a:solidFill>
            <a:schemeClr val="bg1"/>
          </a:solidFill>
        </p:spPr>
        <p:txBody>
          <a:bodyPr wrap="none" rtlCol="0">
            <a:spAutoFit/>
          </a:bodyPr>
          <a:p>
            <a:r>
              <a:rPr lang="en-US" b="1"/>
              <a:t>Discriminator</a:t>
            </a:r>
            <a:endParaRPr lang="en-US" b="1"/>
          </a:p>
        </p:txBody>
      </p:sp>
      <p:sp>
        <p:nvSpPr>
          <p:cNvPr id="11" name="Text Box 10"/>
          <p:cNvSpPr txBox="1"/>
          <p:nvPr/>
        </p:nvSpPr>
        <p:spPr>
          <a:xfrm>
            <a:off x="2134870" y="5795010"/>
            <a:ext cx="1407160" cy="398780"/>
          </a:xfrm>
          <a:prstGeom prst="rect">
            <a:avLst/>
          </a:prstGeom>
          <a:solidFill>
            <a:schemeClr val="bg1"/>
          </a:solidFill>
        </p:spPr>
        <p:txBody>
          <a:bodyPr wrap="none" rtlCol="0">
            <a:spAutoFit/>
          </a:bodyPr>
          <a:p>
            <a:r>
              <a:rPr lang="en-US" sz="2000" b="1"/>
              <a:t>Generator</a:t>
            </a:r>
            <a:endParaRPr lang="en-US" sz="2000" b="1"/>
          </a:p>
        </p:txBody>
      </p:sp>
      <p:sp>
        <p:nvSpPr>
          <p:cNvPr id="12" name="Text Box 11"/>
          <p:cNvSpPr txBox="1"/>
          <p:nvPr/>
        </p:nvSpPr>
        <p:spPr>
          <a:xfrm>
            <a:off x="472440" y="5795010"/>
            <a:ext cx="1024890" cy="306705"/>
          </a:xfrm>
          <a:prstGeom prst="rect">
            <a:avLst/>
          </a:prstGeom>
          <a:solidFill>
            <a:schemeClr val="bg1"/>
          </a:solidFill>
        </p:spPr>
        <p:txBody>
          <a:bodyPr wrap="none" rtlCol="0">
            <a:spAutoFit/>
          </a:bodyPr>
          <a:p>
            <a:r>
              <a:rPr lang="en-US" sz="1400" b="1"/>
              <a:t>                 </a:t>
            </a:r>
            <a:endParaRPr lang="en-US" sz="1400" b="1"/>
          </a:p>
        </p:txBody>
      </p:sp>
      <p:sp>
        <p:nvSpPr>
          <p:cNvPr id="13" name="Text Box 12"/>
          <p:cNvSpPr txBox="1"/>
          <p:nvPr/>
        </p:nvSpPr>
        <p:spPr>
          <a:xfrm>
            <a:off x="5138420" y="4443095"/>
            <a:ext cx="658495" cy="137160"/>
          </a:xfrm>
          <a:prstGeom prst="rect">
            <a:avLst/>
          </a:prstGeom>
          <a:solidFill>
            <a:schemeClr val="bg1"/>
          </a:solidFill>
        </p:spPr>
        <p:txBody>
          <a:bodyPr wrap="square" rtlCol="0">
            <a:spAutoFit/>
          </a:bodyPr>
          <a:p>
            <a:r>
              <a:rPr lang="en-US" sz="300" b="1"/>
              <a:t>                 </a:t>
            </a:r>
            <a:endParaRPr lang="en-US" sz="300" b="1"/>
          </a:p>
        </p:txBody>
      </p:sp>
      <p:sp>
        <p:nvSpPr>
          <p:cNvPr id="14" name="Text Box 13"/>
          <p:cNvSpPr txBox="1"/>
          <p:nvPr/>
        </p:nvSpPr>
        <p:spPr>
          <a:xfrm>
            <a:off x="7896225" y="3552190"/>
            <a:ext cx="658495" cy="137160"/>
          </a:xfrm>
          <a:prstGeom prst="rect">
            <a:avLst/>
          </a:prstGeom>
          <a:solidFill>
            <a:srgbClr val="EAFFA6"/>
          </a:solidFill>
        </p:spPr>
        <p:txBody>
          <a:bodyPr wrap="square" rtlCol="0">
            <a:spAutoFit/>
          </a:bodyPr>
          <a:p>
            <a:r>
              <a:rPr lang="en-US" sz="300" b="1"/>
              <a:t>                 </a:t>
            </a:r>
            <a:endParaRPr lang="en-US" sz="300" b="1"/>
          </a:p>
        </p:txBody>
      </p:sp>
      <p:sp>
        <p:nvSpPr>
          <p:cNvPr id="17" name="Text Box 16"/>
          <p:cNvSpPr txBox="1"/>
          <p:nvPr/>
        </p:nvSpPr>
        <p:spPr>
          <a:xfrm>
            <a:off x="855980" y="1512570"/>
            <a:ext cx="2378710" cy="275590"/>
          </a:xfrm>
          <a:prstGeom prst="rect">
            <a:avLst/>
          </a:prstGeom>
          <a:solidFill>
            <a:srgbClr val="CBFFC7"/>
          </a:solidFill>
        </p:spPr>
        <p:txBody>
          <a:bodyPr wrap="square" rtlCol="0">
            <a:spAutoFit/>
          </a:bodyPr>
          <a:p>
            <a:r>
              <a:rPr lang="en-US" sz="1200" b="1"/>
              <a:t>Random vector (latent code)</a:t>
            </a:r>
            <a:endParaRPr lang="en-US" sz="1200" b="1"/>
          </a:p>
        </p:txBody>
      </p:sp>
      <p:sp>
        <p:nvSpPr>
          <p:cNvPr id="18" name="Text Box 17"/>
          <p:cNvSpPr txBox="1"/>
          <p:nvPr/>
        </p:nvSpPr>
        <p:spPr>
          <a:xfrm>
            <a:off x="5257165" y="5461000"/>
            <a:ext cx="850265" cy="245110"/>
          </a:xfrm>
          <a:prstGeom prst="rect">
            <a:avLst/>
          </a:prstGeom>
          <a:solidFill>
            <a:srgbClr val="EAFFA6"/>
          </a:solidFill>
        </p:spPr>
        <p:txBody>
          <a:bodyPr wrap="square" rtlCol="0">
            <a:spAutoFit/>
          </a:bodyPr>
          <a:p>
            <a:r>
              <a:rPr lang="en-US" sz="1000" b="1"/>
              <a:t>Real data</a:t>
            </a:r>
            <a:endParaRPr lang="en-US" sz="1000" b="1"/>
          </a:p>
        </p:txBody>
      </p:sp>
      <p:pic>
        <p:nvPicPr>
          <p:cNvPr id="19" name="Picture 18"/>
          <p:cNvPicPr>
            <a:picLocks noChangeAspect="1"/>
          </p:cNvPicPr>
          <p:nvPr/>
        </p:nvPicPr>
        <p:blipFill>
          <a:blip r:embed="rId2"/>
          <a:stretch>
            <a:fillRect/>
          </a:stretch>
        </p:blipFill>
        <p:spPr>
          <a:xfrm>
            <a:off x="5138420" y="4996815"/>
            <a:ext cx="1257300" cy="464185"/>
          </a:xfrm>
          <a:prstGeom prst="rect">
            <a:avLst/>
          </a:prstGeom>
        </p:spPr>
      </p:pic>
      <p:pic>
        <p:nvPicPr>
          <p:cNvPr id="20" name="Picture 19"/>
          <p:cNvPicPr>
            <a:picLocks noChangeAspect="1"/>
          </p:cNvPicPr>
          <p:nvPr/>
        </p:nvPicPr>
        <p:blipFill>
          <a:blip r:embed="rId3"/>
          <a:stretch>
            <a:fillRect/>
          </a:stretch>
        </p:blipFill>
        <p:spPr>
          <a:xfrm>
            <a:off x="5296535" y="3688715"/>
            <a:ext cx="342900" cy="1772285"/>
          </a:xfrm>
          <a:prstGeom prst="rect">
            <a:avLst/>
          </a:prstGeom>
        </p:spPr>
      </p:pic>
      <p:pic>
        <p:nvPicPr>
          <p:cNvPr id="21" name="Picture 20"/>
          <p:cNvPicPr>
            <a:picLocks noChangeAspect="1"/>
          </p:cNvPicPr>
          <p:nvPr/>
        </p:nvPicPr>
        <p:blipFill>
          <a:blip r:embed="rId4"/>
          <a:stretch>
            <a:fillRect/>
          </a:stretch>
        </p:blipFill>
        <p:spPr>
          <a:xfrm>
            <a:off x="5205730" y="3552190"/>
            <a:ext cx="265430" cy="136525"/>
          </a:xfrm>
          <a:prstGeom prst="rect">
            <a:avLst/>
          </a:prstGeom>
        </p:spPr>
      </p:pic>
      <p:pic>
        <p:nvPicPr>
          <p:cNvPr id="22" name="Picture 21"/>
          <p:cNvPicPr>
            <a:picLocks noChangeAspect="1"/>
          </p:cNvPicPr>
          <p:nvPr/>
        </p:nvPicPr>
        <p:blipFill>
          <a:blip r:embed="rId5"/>
          <a:stretch>
            <a:fillRect/>
          </a:stretch>
        </p:blipFill>
        <p:spPr>
          <a:xfrm>
            <a:off x="1310640" y="2360295"/>
            <a:ext cx="658495" cy="137160"/>
          </a:xfrm>
          <a:prstGeom prst="rect">
            <a:avLst/>
          </a:prstGeom>
        </p:spPr>
      </p:pic>
      <p:sp>
        <p:nvSpPr>
          <p:cNvPr id="24" name="Text Box 23"/>
          <p:cNvSpPr txBox="1"/>
          <p:nvPr/>
        </p:nvSpPr>
        <p:spPr>
          <a:xfrm>
            <a:off x="2134870" y="1982470"/>
            <a:ext cx="1747520" cy="306705"/>
          </a:xfrm>
          <a:prstGeom prst="rect">
            <a:avLst/>
          </a:prstGeom>
          <a:solidFill>
            <a:schemeClr val="bg1"/>
          </a:solidFill>
        </p:spPr>
        <p:txBody>
          <a:bodyPr wrap="none" rtlCol="0">
            <a:spAutoFit/>
          </a:bodyPr>
          <a:p>
            <a:r>
              <a:rPr lang="en-US" sz="1400" b="1"/>
              <a:t>Synthesis network</a:t>
            </a:r>
            <a:endParaRPr lang="en-US" sz="1400" b="1"/>
          </a:p>
        </p:txBody>
      </p:sp>
      <p:sp>
        <p:nvSpPr>
          <p:cNvPr id="25" name="Text Box 24"/>
          <p:cNvSpPr txBox="1"/>
          <p:nvPr/>
        </p:nvSpPr>
        <p:spPr>
          <a:xfrm>
            <a:off x="760730" y="2501900"/>
            <a:ext cx="1025525" cy="521970"/>
          </a:xfrm>
          <a:prstGeom prst="rect">
            <a:avLst/>
          </a:prstGeom>
          <a:solidFill>
            <a:schemeClr val="bg1"/>
          </a:solidFill>
        </p:spPr>
        <p:txBody>
          <a:bodyPr wrap="square" rtlCol="0">
            <a:spAutoFit/>
          </a:bodyPr>
          <a:p>
            <a:pPr algn="ctr"/>
            <a:r>
              <a:rPr lang="en-US" sz="1400" b="1"/>
              <a:t>Mapping network</a:t>
            </a:r>
            <a:endParaRPr lang="en-US" sz="14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styleGAN: Learning realistic generation </a:t>
            </a:r>
            <a:endParaRPr lang="en-US" sz="3600" dirty="0"/>
          </a:p>
        </p:txBody>
      </p:sp>
      <p:pic>
        <p:nvPicPr>
          <p:cNvPr id="6" name="Picture 5"/>
          <p:cNvPicPr>
            <a:picLocks noChangeAspect="1"/>
          </p:cNvPicPr>
          <p:nvPr/>
        </p:nvPicPr>
        <p:blipFill>
          <a:blip r:embed="rId1"/>
          <a:stretch>
            <a:fillRect/>
          </a:stretch>
        </p:blipFill>
        <p:spPr>
          <a:xfrm>
            <a:off x="177800" y="1309145"/>
            <a:ext cx="8788400" cy="4610100"/>
          </a:xfrm>
          <a:prstGeom prst="rect">
            <a:avLst/>
          </a:prstGeom>
        </p:spPr>
      </p:pic>
      <p:sp>
        <p:nvSpPr>
          <p:cNvPr id="7" name="Rectangle 6"/>
          <p:cNvSpPr/>
          <p:nvPr/>
        </p:nvSpPr>
        <p:spPr>
          <a:xfrm>
            <a:off x="439838" y="6146159"/>
            <a:ext cx="6117220"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a:t>
            </a:r>
            <a:r>
              <a:rPr lang="en-US" dirty="0" err="1"/>
              <a:t>kSLJriaOumA</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Entropy as a measure of uncertainty</a:t>
            </a:r>
            <a:endParaRPr lang="en-US" dirty="0"/>
          </a:p>
        </p:txBody>
      </p:sp>
      <p:sp>
        <p:nvSpPr>
          <p:cNvPr id="2" name="TextBox 1"/>
          <p:cNvSpPr txBox="1"/>
          <p:nvPr/>
        </p:nvSpPr>
        <p:spPr>
          <a:xfrm>
            <a:off x="435552" y="4587930"/>
            <a:ext cx="6301425" cy="738664"/>
          </a:xfrm>
          <a:prstGeom prst="rect">
            <a:avLst/>
          </a:prstGeom>
          <a:noFill/>
        </p:spPr>
        <p:txBody>
          <a:bodyPr wrap="none" rtlCol="0">
            <a:spAutoFit/>
          </a:bodyPr>
          <a:lstStyle/>
          <a:p>
            <a:r>
              <a:rPr lang="en-US" sz="2400" dirty="0">
                <a:latin typeface="Tahoma" panose="020B0604030504040204"/>
                <a:cs typeface="Tahoma" panose="020B0604030504040204"/>
              </a:rPr>
              <a:t>Measure of Uncertainty in a random variable. </a:t>
            </a:r>
            <a:endParaRPr lang="en-US" sz="2400" dirty="0">
              <a:latin typeface="Tahoma" panose="020B0604030504040204"/>
              <a:cs typeface="Tahoma" panose="020B0604030504040204"/>
            </a:endParaRPr>
          </a:p>
          <a:p>
            <a:endParaRPr lang="en-US" dirty="0"/>
          </a:p>
        </p:txBody>
      </p:sp>
      <p:pic>
        <p:nvPicPr>
          <p:cNvPr id="3" name="Picture 2"/>
          <p:cNvPicPr>
            <a:picLocks noChangeAspect="1"/>
          </p:cNvPicPr>
          <p:nvPr/>
        </p:nvPicPr>
        <p:blipFill>
          <a:blip r:embed="rId1"/>
          <a:stretch>
            <a:fillRect/>
          </a:stretch>
        </p:blipFill>
        <p:spPr>
          <a:xfrm>
            <a:off x="0" y="1422400"/>
            <a:ext cx="3586265" cy="3165530"/>
          </a:xfrm>
          <a:prstGeom prst="rect">
            <a:avLst/>
          </a:prstGeom>
        </p:spPr>
      </p:pic>
      <p:pic>
        <p:nvPicPr>
          <p:cNvPr id="7" name="Picture 6"/>
          <p:cNvPicPr>
            <a:picLocks noChangeAspect="1"/>
          </p:cNvPicPr>
          <p:nvPr/>
        </p:nvPicPr>
        <p:blipFill>
          <a:blip r:embed="rId2"/>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endParaRPr lang="en-US" dirty="0"/>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endParaRPr lang="en-US" dirty="0"/>
          </a:p>
          <a:p>
            <a:r>
              <a:rPr lang="en-US" dirty="0"/>
              <a:t>in X-Slice </a:t>
            </a:r>
            <a:endParaRPr lang="en-US" dirty="0"/>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endParaRPr lang="en-US" dirty="0"/>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fld>
            <a:endParaRPr lang="en-US" dirty="0"/>
          </a:p>
        </p:txBody>
      </p:sp>
      <p:pic>
        <p:nvPicPr>
          <p:cNvPr id="4" name="Picture 3"/>
          <p:cNvPicPr>
            <a:picLocks noChangeAspect="1"/>
          </p:cNvPicPr>
          <p:nvPr/>
        </p:nvPicPr>
        <p:blipFill>
          <a:blip r:embed="rId3"/>
          <a:stretch>
            <a:fillRect/>
          </a:stretch>
        </p:blipFill>
        <p:spPr>
          <a:xfrm>
            <a:off x="611755" y="4990639"/>
            <a:ext cx="2641600" cy="774700"/>
          </a:xfrm>
          <a:prstGeom prst="rect">
            <a:avLst/>
          </a:prstGeom>
        </p:spPr>
      </p:pic>
      <p:sp>
        <p:nvSpPr>
          <p:cNvPr id="5" name="TextBox 4"/>
          <p:cNvSpPr txBox="1"/>
          <p:nvPr/>
        </p:nvSpPr>
        <p:spPr>
          <a:xfrm>
            <a:off x="732118" y="6110941"/>
            <a:ext cx="7038969" cy="369332"/>
          </a:xfrm>
          <a:prstGeom prst="rect">
            <a:avLst/>
          </a:prstGeom>
          <a:noFill/>
        </p:spPr>
        <p:txBody>
          <a:bodyPr wrap="none" rtlCol="0">
            <a:spAutoFit/>
          </a:bodyPr>
          <a:lstStyle/>
          <a:p>
            <a:r>
              <a:rPr lang="en-US" dirty="0"/>
              <a:t>Units of bits tells us how many bits are needed to represent the outcome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Conditional Entropy</a:t>
            </a:r>
            <a:endParaRPr lang="en-US" dirty="0"/>
          </a:p>
        </p:txBody>
      </p:sp>
      <p:sp>
        <p:nvSpPr>
          <p:cNvPr id="2" name="TextBox 1"/>
          <p:cNvSpPr txBox="1"/>
          <p:nvPr/>
        </p:nvSpPr>
        <p:spPr>
          <a:xfrm>
            <a:off x="435552" y="4587930"/>
            <a:ext cx="3844618" cy="1846659"/>
          </a:xfrm>
          <a:prstGeom prst="rect">
            <a:avLst/>
          </a:prstGeom>
          <a:noFill/>
        </p:spPr>
        <p:txBody>
          <a:bodyPr wrap="square" rtlCol="0">
            <a:spAutoFit/>
          </a:bodyPr>
          <a:lstStyle/>
          <a:p>
            <a:r>
              <a:rPr lang="en-US" sz="2400" dirty="0">
                <a:latin typeface="Tahoma" panose="020B0604030504040204"/>
                <a:cs typeface="Tahoma" panose="020B0604030504040204"/>
              </a:rPr>
              <a:t>Measure of Uncertainty in a random variable </a:t>
            </a:r>
            <a:endParaRPr lang="en-US" sz="2400" dirty="0">
              <a:latin typeface="Tahoma" panose="020B0604030504040204"/>
              <a:cs typeface="Tahoma" panose="020B0604030504040204"/>
            </a:endParaRPr>
          </a:p>
          <a:p>
            <a:r>
              <a:rPr lang="en-US" sz="2400" dirty="0">
                <a:latin typeface="Tahoma" panose="020B0604030504040204"/>
                <a:cs typeface="Tahoma" panose="020B0604030504040204"/>
              </a:rPr>
              <a:t>given knowledge about another variable </a:t>
            </a:r>
            <a:endParaRPr lang="en-US" sz="2400" dirty="0">
              <a:latin typeface="Tahoma" panose="020B0604030504040204"/>
              <a:cs typeface="Tahoma" panose="020B0604030504040204"/>
            </a:endParaRPr>
          </a:p>
          <a:p>
            <a:endParaRPr lang="en-US" dirty="0"/>
          </a:p>
        </p:txBody>
      </p:sp>
      <p:pic>
        <p:nvPicPr>
          <p:cNvPr id="7" name="Picture 6"/>
          <p:cNvPicPr>
            <a:picLocks noChangeAspect="1"/>
          </p:cNvPicPr>
          <p:nvPr/>
        </p:nvPicPr>
        <p:blipFill>
          <a:blip r:embed="rId1"/>
          <a:stretch>
            <a:fillRect/>
          </a:stretch>
        </p:blipFill>
        <p:spPr>
          <a:xfrm>
            <a:off x="435552" y="1143000"/>
            <a:ext cx="3576222" cy="3156665"/>
          </a:xfrm>
          <a:prstGeom prst="rect">
            <a:avLst/>
          </a:prstGeom>
        </p:spPr>
      </p:pic>
      <p:sp>
        <p:nvSpPr>
          <p:cNvPr id="11" name="Right Brace 10"/>
          <p:cNvSpPr/>
          <p:nvPr/>
        </p:nvSpPr>
        <p:spPr>
          <a:xfrm>
            <a:off x="362879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4111846" y="1817597"/>
            <a:ext cx="1076577" cy="646331"/>
          </a:xfrm>
          <a:prstGeom prst="rect">
            <a:avLst/>
          </a:prstGeom>
          <a:noFill/>
        </p:spPr>
        <p:txBody>
          <a:bodyPr wrap="none" rtlCol="0">
            <a:spAutoFit/>
          </a:bodyPr>
          <a:lstStyle/>
          <a:p>
            <a:r>
              <a:rPr lang="en-US" dirty="0"/>
              <a:t>Y Spread</a:t>
            </a:r>
            <a:endParaRPr lang="en-US" dirty="0"/>
          </a:p>
          <a:p>
            <a:r>
              <a:rPr lang="en-US" dirty="0"/>
              <a:t>In X-Slice </a:t>
            </a:r>
            <a:endParaRPr lang="en-US" dirty="0"/>
          </a:p>
        </p:txBody>
      </p:sp>
      <p:sp>
        <p:nvSpPr>
          <p:cNvPr id="13" name="Right Brace 12"/>
          <p:cNvSpPr/>
          <p:nvPr/>
        </p:nvSpPr>
        <p:spPr>
          <a:xfrm rot="5400000">
            <a:off x="3036240" y="3962007"/>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3015315" y="4206130"/>
            <a:ext cx="844142" cy="369332"/>
          </a:xfrm>
          <a:prstGeom prst="rect">
            <a:avLst/>
          </a:prstGeom>
          <a:noFill/>
        </p:spPr>
        <p:txBody>
          <a:bodyPr wrap="none" rtlCol="0">
            <a:spAutoFit/>
          </a:bodyPr>
          <a:lstStyle/>
          <a:p>
            <a:r>
              <a:rPr lang="en-US" dirty="0"/>
              <a:t>X-Slice </a:t>
            </a:r>
            <a:endParaRPr lang="en-US" dirty="0"/>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fld>
            <a:endParaRPr lang="en-US" dirty="0"/>
          </a:p>
        </p:txBody>
      </p:sp>
      <p:sp>
        <p:nvSpPr>
          <p:cNvPr id="4" name="TextBox 3"/>
          <p:cNvSpPr txBox="1"/>
          <p:nvPr/>
        </p:nvSpPr>
        <p:spPr>
          <a:xfrm>
            <a:off x="6219295" y="1427250"/>
            <a:ext cx="2596234" cy="923330"/>
          </a:xfrm>
          <a:prstGeom prst="rect">
            <a:avLst/>
          </a:prstGeom>
          <a:noFill/>
        </p:spPr>
        <p:txBody>
          <a:bodyPr wrap="none" rtlCol="0">
            <a:spAutoFit/>
          </a:bodyPr>
          <a:lstStyle/>
          <a:p>
            <a:r>
              <a:rPr lang="en-US" dirty="0"/>
              <a:t>Can conditioning increase</a:t>
            </a:r>
            <a:endParaRPr lang="en-US" dirty="0"/>
          </a:p>
          <a:p>
            <a:r>
              <a:rPr lang="en-US" dirty="0"/>
              <a:t>entropy??</a:t>
            </a:r>
            <a:endParaRPr lang="en-US" dirty="0"/>
          </a:p>
          <a:p>
            <a:endParaRPr lang="en-US" dirty="0"/>
          </a:p>
        </p:txBody>
      </p:sp>
      <p:sp>
        <p:nvSpPr>
          <p:cNvPr id="5" name="TextBox 4"/>
          <p:cNvSpPr txBox="1"/>
          <p:nvPr/>
        </p:nvSpPr>
        <p:spPr>
          <a:xfrm>
            <a:off x="6219295" y="2061839"/>
            <a:ext cx="1489510" cy="646331"/>
          </a:xfrm>
          <a:prstGeom prst="rect">
            <a:avLst/>
          </a:prstGeom>
          <a:noFill/>
        </p:spPr>
        <p:txBody>
          <a:bodyPr wrap="none" rtlCol="0">
            <a:spAutoFit/>
          </a:bodyPr>
          <a:lstStyle/>
          <a:p>
            <a:r>
              <a:rPr lang="en-US" dirty="0"/>
              <a:t>No. </a:t>
            </a:r>
            <a:endParaRPr lang="en-US" dirty="0"/>
          </a:p>
          <a:p>
            <a:r>
              <a:rPr lang="en-US" dirty="0"/>
              <a:t>H(Y|X)&lt;= H(Y)</a:t>
            </a:r>
            <a:endParaRPr lang="en-US" dirty="0"/>
          </a:p>
        </p:txBody>
      </p:sp>
      <p:pic>
        <p:nvPicPr>
          <p:cNvPr id="5122" name="Picture 2" descr="mage result for conditional entr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637" y="2985169"/>
            <a:ext cx="3998137" cy="3449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9717</Words>
  <Application>WPS Presentation</Application>
  <PresentationFormat>On-screen Show (4:3)</PresentationFormat>
  <Paragraphs>392</Paragraphs>
  <Slides>47</Slides>
  <Notes>16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47</vt:i4>
      </vt:variant>
    </vt:vector>
  </HeadingPairs>
  <TitlesOfParts>
    <vt:vector size="63" baseType="lpstr">
      <vt:lpstr>Arial</vt:lpstr>
      <vt:lpstr>宋体</vt:lpstr>
      <vt:lpstr>Wingdings</vt:lpstr>
      <vt:lpstr>Tahoma</vt:lpstr>
      <vt:lpstr>Cambria Math</vt:lpstr>
      <vt:lpstr>Kingsoft Math</vt:lpstr>
      <vt:lpstr>Calibri</vt:lpstr>
      <vt:lpstr>Helvetica Neue</vt:lpstr>
      <vt:lpstr>Calibri Light</vt:lpstr>
      <vt:lpstr>微软雅黑</vt:lpstr>
      <vt:lpstr>汉仪旗黑</vt:lpstr>
      <vt:lpstr>宋体</vt:lpstr>
      <vt:lpstr>Arial Unicode MS</vt:lpstr>
      <vt:lpstr>DejaVu Math TeX Gyre</vt:lpstr>
      <vt:lpstr>汉仪书宋二KW</vt:lpstr>
      <vt:lpstr>Office Theme</vt:lpstr>
      <vt:lpstr>Lecture 13:GANS Part 2</vt:lpstr>
      <vt:lpstr>Generative Adversarial Network</vt:lpstr>
      <vt:lpstr>Are these faces real or fake? </vt:lpstr>
      <vt:lpstr>PowerPoint 演示文稿</vt:lpstr>
      <vt:lpstr>Increased Control Over Generation</vt:lpstr>
      <vt:lpstr>PowerPoint 演示文稿</vt:lpstr>
      <vt:lpstr>Learning realistic generation </vt:lpstr>
      <vt:lpstr>Entropy as a measure of uncertainty</vt:lpstr>
      <vt:lpstr>Conditional Entropy</vt:lpstr>
      <vt:lpstr>Mutual Information</vt:lpstr>
      <vt:lpstr>Entropy and Mutual Information</vt:lpstr>
      <vt:lpstr>MI Computation</vt:lpstr>
      <vt:lpstr>Trends with High and Low MI</vt:lpstr>
      <vt:lpstr>Another Definition </vt:lpstr>
      <vt:lpstr>InfoGAN</vt:lpstr>
      <vt:lpstr>Mutual Information Term </vt:lpstr>
      <vt:lpstr>Knob at work </vt:lpstr>
      <vt:lpstr>Face Angles </vt:lpstr>
      <vt:lpstr>Conditional GANs</vt:lpstr>
      <vt:lpstr>Conditional GANs</vt:lpstr>
      <vt:lpstr>Conditional GANs</vt:lpstr>
      <vt:lpstr>Can adversarial training be used on Autoencoders ?</vt:lpstr>
      <vt:lpstr>Adversarial Autoencoders</vt:lpstr>
      <vt:lpstr>Adversarial Autoencoders</vt:lpstr>
      <vt:lpstr>Other advantages of AANs</vt:lpstr>
      <vt:lpstr>Domain Transfer</vt:lpstr>
      <vt:lpstr>CycleGANs for style transfer</vt:lpstr>
      <vt:lpstr>DiscoGAN: Motivation</vt:lpstr>
      <vt:lpstr>DiscoGAN: Motivation</vt:lpstr>
      <vt:lpstr>DiscoGAN</vt:lpstr>
      <vt:lpstr>DiscoGAN</vt:lpstr>
      <vt:lpstr>DiscoGAN</vt:lpstr>
      <vt:lpstr>DiscoGAN</vt:lpstr>
      <vt:lpstr>DiscoGAN</vt:lpstr>
      <vt:lpstr>CycleGAN</vt:lpstr>
      <vt:lpstr>Limitations of Cycle-consistency</vt:lpstr>
      <vt:lpstr>Manifold Alignment GAN (MAGAN)</vt:lpstr>
      <vt:lpstr>MAGAN Architecture</vt:lpstr>
      <vt:lpstr>Matching rotated digits</vt:lpstr>
      <vt:lpstr>Aligning CyTOF Batches w/ MAGAN</vt:lpstr>
      <vt:lpstr>Aligning CyTOF Panels w/ MAGAN</vt:lpstr>
      <vt:lpstr>Limitations of Cycle-consistency</vt:lpstr>
      <vt:lpstr>TraVeLGAN</vt:lpstr>
      <vt:lpstr>TraVeLGAN: examples</vt:lpstr>
      <vt:lpstr>TraVeLGAN: examples</vt:lpstr>
      <vt:lpstr>TraVeLGAN: examples</vt:lpstr>
      <vt:lpstr>Further reading</vt:lpstr>
    </vt:vector>
  </TitlesOfParts>
  <Company>Yale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wenxinxu</cp:lastModifiedBy>
  <cp:revision>585</cp:revision>
  <dcterms:created xsi:type="dcterms:W3CDTF">2023-03-28T02:49:38Z</dcterms:created>
  <dcterms:modified xsi:type="dcterms:W3CDTF">2023-03-28T02:49:38Z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65927C932F9A7126CD8D21649E540EAD</vt:lpwstr>
  </property>
  <property fmtid="{D5CDD505-2E9C-101B-9397-08002B2CF9AE}" pid="3" name="KSOProductBuildVer">
    <vt:lpwstr>1033-4.6.1.7467</vt:lpwstr>
  </property>
</Properties>
</file>